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9" r:id="rId3"/>
    <p:sldId id="340" r:id="rId4"/>
    <p:sldId id="266" r:id="rId5"/>
    <p:sldId id="275" r:id="rId6"/>
    <p:sldId id="320" r:id="rId7"/>
    <p:sldId id="273" r:id="rId8"/>
    <p:sldId id="271" r:id="rId9"/>
    <p:sldId id="261" r:id="rId10"/>
    <p:sldId id="263" r:id="rId11"/>
    <p:sldId id="264" r:id="rId12"/>
    <p:sldId id="327" r:id="rId13"/>
    <p:sldId id="257" r:id="rId14"/>
    <p:sldId id="283" r:id="rId15"/>
    <p:sldId id="281" r:id="rId16"/>
    <p:sldId id="287" r:id="rId17"/>
    <p:sldId id="290" r:id="rId18"/>
    <p:sldId id="331" r:id="rId19"/>
    <p:sldId id="329" r:id="rId20"/>
    <p:sldId id="330" r:id="rId21"/>
    <p:sldId id="333" r:id="rId22"/>
    <p:sldId id="325" r:id="rId23"/>
    <p:sldId id="323" r:id="rId24"/>
    <p:sldId id="332" r:id="rId25"/>
    <p:sldId id="326" r:id="rId26"/>
    <p:sldId id="296" r:id="rId27"/>
    <p:sldId id="293" r:id="rId28"/>
    <p:sldId id="294" r:id="rId29"/>
    <p:sldId id="295" r:id="rId30"/>
    <p:sldId id="297" r:id="rId31"/>
    <p:sldId id="301" r:id="rId32"/>
    <p:sldId id="302" r:id="rId33"/>
    <p:sldId id="303" r:id="rId34"/>
    <p:sldId id="304" r:id="rId35"/>
    <p:sldId id="321" r:id="rId36"/>
    <p:sldId id="306" r:id="rId37"/>
    <p:sldId id="299" r:id="rId38"/>
    <p:sldId id="300" r:id="rId39"/>
    <p:sldId id="308" r:id="rId40"/>
    <p:sldId id="310" r:id="rId41"/>
    <p:sldId id="307" r:id="rId42"/>
    <p:sldId id="312" r:id="rId43"/>
    <p:sldId id="339" r:id="rId44"/>
    <p:sldId id="314" r:id="rId45"/>
    <p:sldId id="315" r:id="rId46"/>
    <p:sldId id="337" r:id="rId47"/>
    <p:sldId id="334" r:id="rId48"/>
    <p:sldId id="338" r:id="rId49"/>
    <p:sldId id="336" r:id="rId50"/>
    <p:sldId id="319" r:id="rId51"/>
    <p:sldId id="269" r:id="rId52"/>
    <p:sldId id="32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75623" autoAdjust="0"/>
  </p:normalViewPr>
  <p:slideViewPr>
    <p:cSldViewPr>
      <p:cViewPr varScale="1">
        <p:scale>
          <a:sx n="70" d="100"/>
          <a:sy n="70" d="100"/>
        </p:scale>
        <p:origin x="-1260" y="-96"/>
      </p:cViewPr>
      <p:guideLst>
        <p:guide orient="horz" pos="2160"/>
        <p:guide pos="5759"/>
      </p:guideLst>
    </p:cSldViewPr>
  </p:slideViewPr>
  <p:outlineViewPr>
    <p:cViewPr>
      <p:scale>
        <a:sx n="33" d="100"/>
        <a:sy n="33" d="100"/>
      </p:scale>
      <p:origin x="0" y="20808"/>
    </p:cViewPr>
  </p:outlin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201BE-F2BD-499B-9F68-0D0E987FD920}" type="doc">
      <dgm:prSet loTypeId="urn:microsoft.com/office/officeart/2005/8/layout/radial3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B8EBBEB-FC3B-460C-BF5D-01A0F6CD0E6C}">
      <dgm:prSet phldrT="[Text]"/>
      <dgm:spPr/>
      <dgm:t>
        <a:bodyPr/>
        <a:lstStyle/>
        <a:p>
          <a:r>
            <a:rPr lang="en-US" dirty="0" smtClean="0"/>
            <a:t>Optimization model</a:t>
          </a:r>
          <a:endParaRPr lang="en-US" dirty="0"/>
        </a:p>
      </dgm:t>
    </dgm:pt>
    <dgm:pt modelId="{D84A4383-23BB-4DCE-86FE-C82D348964E1}" type="parTrans" cxnId="{35D417A3-07E2-4FCB-8C8D-1C5828D2BE76}">
      <dgm:prSet/>
      <dgm:spPr/>
      <dgm:t>
        <a:bodyPr/>
        <a:lstStyle/>
        <a:p>
          <a:endParaRPr lang="en-US"/>
        </a:p>
      </dgm:t>
    </dgm:pt>
    <dgm:pt modelId="{57D70F79-D502-4006-B0A0-7F9314164193}" type="sibTrans" cxnId="{35D417A3-07E2-4FCB-8C8D-1C5828D2BE76}">
      <dgm:prSet/>
      <dgm:spPr/>
      <dgm:t>
        <a:bodyPr/>
        <a:lstStyle/>
        <a:p>
          <a:endParaRPr lang="en-US"/>
        </a:p>
      </dgm:t>
    </dgm:pt>
    <dgm:pt modelId="{E87EBC70-1277-41A7-AC58-7DB22D5B8B53}">
      <dgm:prSet phldrT="[Text]"/>
      <dgm:spPr>
        <a:noFill/>
      </dgm:spPr>
      <dgm:t>
        <a:bodyPr/>
        <a:lstStyle/>
        <a:p>
          <a:r>
            <a:rPr lang="en-US" dirty="0" smtClean="0"/>
            <a:t>Design model</a:t>
          </a:r>
          <a:endParaRPr lang="en-US" dirty="0"/>
        </a:p>
      </dgm:t>
    </dgm:pt>
    <dgm:pt modelId="{6C707368-189F-4326-B7B5-1458B12E4114}" type="parTrans" cxnId="{727F8713-C14B-4244-9D51-4746922DE613}">
      <dgm:prSet/>
      <dgm:spPr/>
      <dgm:t>
        <a:bodyPr/>
        <a:lstStyle/>
        <a:p>
          <a:endParaRPr lang="en-US"/>
        </a:p>
      </dgm:t>
    </dgm:pt>
    <dgm:pt modelId="{921484B5-FDAA-407C-B634-0CA71BA1FDED}" type="sibTrans" cxnId="{727F8713-C14B-4244-9D51-4746922DE613}">
      <dgm:prSet/>
      <dgm:spPr/>
      <dgm:t>
        <a:bodyPr/>
        <a:lstStyle/>
        <a:p>
          <a:endParaRPr lang="en-US"/>
        </a:p>
      </dgm:t>
    </dgm:pt>
    <dgm:pt modelId="{C2DA4AAF-10B8-4544-A280-16715CD19CE0}">
      <dgm:prSet phldrT="[Text]"/>
      <dgm:spPr/>
      <dgm:t>
        <a:bodyPr/>
        <a:lstStyle/>
        <a:p>
          <a:r>
            <a:rPr lang="en-US" dirty="0" smtClean="0"/>
            <a:t>Fabrication model</a:t>
          </a:r>
          <a:endParaRPr lang="en-US" dirty="0"/>
        </a:p>
      </dgm:t>
    </dgm:pt>
    <dgm:pt modelId="{8211B6F5-09D8-42F1-8F08-4FDE04B93519}" type="parTrans" cxnId="{2C19EBC7-2B69-4B10-AA39-A022D06ECF4C}">
      <dgm:prSet/>
      <dgm:spPr/>
      <dgm:t>
        <a:bodyPr/>
        <a:lstStyle/>
        <a:p>
          <a:endParaRPr lang="en-US"/>
        </a:p>
      </dgm:t>
    </dgm:pt>
    <dgm:pt modelId="{F2055CD6-31A4-4D41-979A-56BB7D8E1DA7}" type="sibTrans" cxnId="{2C19EBC7-2B69-4B10-AA39-A022D06ECF4C}">
      <dgm:prSet/>
      <dgm:spPr/>
      <dgm:t>
        <a:bodyPr/>
        <a:lstStyle/>
        <a:p>
          <a:endParaRPr lang="en-US"/>
        </a:p>
      </dgm:t>
    </dgm:pt>
    <dgm:pt modelId="{C7B0BCB8-02CA-43AE-A82B-C6F6039CB002}">
      <dgm:prSet phldrT="[Text]"/>
      <dgm:spPr>
        <a:noFill/>
      </dgm:spPr>
      <dgm:t>
        <a:bodyPr/>
        <a:lstStyle/>
        <a:p>
          <a:r>
            <a:rPr lang="en-US" dirty="0" smtClean="0"/>
            <a:t>Analysis model</a:t>
          </a:r>
          <a:endParaRPr lang="en-US" dirty="0"/>
        </a:p>
      </dgm:t>
    </dgm:pt>
    <dgm:pt modelId="{60DE38BD-D627-4C9E-A855-28C81B86F2F5}" type="parTrans" cxnId="{89012384-5F09-49CB-A90B-9945CBBC70C1}">
      <dgm:prSet/>
      <dgm:spPr/>
      <dgm:t>
        <a:bodyPr/>
        <a:lstStyle/>
        <a:p>
          <a:endParaRPr lang="en-US"/>
        </a:p>
      </dgm:t>
    </dgm:pt>
    <dgm:pt modelId="{78EEB371-AD19-4379-BFCF-AC55816BE713}" type="sibTrans" cxnId="{89012384-5F09-49CB-A90B-9945CBBC70C1}">
      <dgm:prSet/>
      <dgm:spPr/>
      <dgm:t>
        <a:bodyPr/>
        <a:lstStyle/>
        <a:p>
          <a:endParaRPr lang="en-US"/>
        </a:p>
      </dgm:t>
    </dgm:pt>
    <dgm:pt modelId="{45F83257-13CF-4607-8827-2D9BA4B6DBB9}" type="pres">
      <dgm:prSet presAssocID="{767201BE-F2BD-499B-9F68-0D0E987FD92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028A99-3A07-4DF2-8233-8BAB7D703AD9}" type="pres">
      <dgm:prSet presAssocID="{767201BE-F2BD-499B-9F68-0D0E987FD920}" presName="radial" presStyleCnt="0">
        <dgm:presLayoutVars>
          <dgm:animLvl val="ctr"/>
        </dgm:presLayoutVars>
      </dgm:prSet>
      <dgm:spPr/>
    </dgm:pt>
    <dgm:pt modelId="{391F1C14-35F9-4CB7-A7CA-62E796305EEF}" type="pres">
      <dgm:prSet presAssocID="{1B8EBBEB-FC3B-460C-BF5D-01A0F6CD0E6C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49A31F9A-DE79-44D8-B213-D5C753DB03B7}" type="pres">
      <dgm:prSet presAssocID="{E87EBC70-1277-41A7-AC58-7DB22D5B8B53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397FB-F495-4F07-A302-509338464371}" type="pres">
      <dgm:prSet presAssocID="{C2DA4AAF-10B8-4544-A280-16715CD19CE0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79D00-6AF3-4027-8DD5-677DCF2AA2F2}" type="pres">
      <dgm:prSet presAssocID="{C7B0BCB8-02CA-43AE-A82B-C6F6039CB002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62A1E4-0659-499C-AB1E-682A9896DA73}" type="presOf" srcId="{C7B0BCB8-02CA-43AE-A82B-C6F6039CB002}" destId="{ACE79D00-6AF3-4027-8DD5-677DCF2AA2F2}" srcOrd="0" destOrd="0" presId="urn:microsoft.com/office/officeart/2005/8/layout/radial3"/>
    <dgm:cxn modelId="{F296892B-2595-4FFA-9652-484772AD73F4}" type="presOf" srcId="{767201BE-F2BD-499B-9F68-0D0E987FD920}" destId="{45F83257-13CF-4607-8827-2D9BA4B6DBB9}" srcOrd="0" destOrd="0" presId="urn:microsoft.com/office/officeart/2005/8/layout/radial3"/>
    <dgm:cxn modelId="{8F83E3FB-7D7A-4091-849E-25F5F1647369}" type="presOf" srcId="{1B8EBBEB-FC3B-460C-BF5D-01A0F6CD0E6C}" destId="{391F1C14-35F9-4CB7-A7CA-62E796305EEF}" srcOrd="0" destOrd="0" presId="urn:microsoft.com/office/officeart/2005/8/layout/radial3"/>
    <dgm:cxn modelId="{2C19EBC7-2B69-4B10-AA39-A022D06ECF4C}" srcId="{1B8EBBEB-FC3B-460C-BF5D-01A0F6CD0E6C}" destId="{C2DA4AAF-10B8-4544-A280-16715CD19CE0}" srcOrd="1" destOrd="0" parTransId="{8211B6F5-09D8-42F1-8F08-4FDE04B93519}" sibTransId="{F2055CD6-31A4-4D41-979A-56BB7D8E1DA7}"/>
    <dgm:cxn modelId="{727F8713-C14B-4244-9D51-4746922DE613}" srcId="{1B8EBBEB-FC3B-460C-BF5D-01A0F6CD0E6C}" destId="{E87EBC70-1277-41A7-AC58-7DB22D5B8B53}" srcOrd="0" destOrd="0" parTransId="{6C707368-189F-4326-B7B5-1458B12E4114}" sibTransId="{921484B5-FDAA-407C-B634-0CA71BA1FDED}"/>
    <dgm:cxn modelId="{A751CD91-E59C-4214-84A4-ED65431B0BC3}" type="presOf" srcId="{C2DA4AAF-10B8-4544-A280-16715CD19CE0}" destId="{BB2397FB-F495-4F07-A302-509338464371}" srcOrd="0" destOrd="0" presId="urn:microsoft.com/office/officeart/2005/8/layout/radial3"/>
    <dgm:cxn modelId="{FCC003E9-9DFC-423F-B6AA-626C7DDA7A6D}" type="presOf" srcId="{E87EBC70-1277-41A7-AC58-7DB22D5B8B53}" destId="{49A31F9A-DE79-44D8-B213-D5C753DB03B7}" srcOrd="0" destOrd="0" presId="urn:microsoft.com/office/officeart/2005/8/layout/radial3"/>
    <dgm:cxn modelId="{89012384-5F09-49CB-A90B-9945CBBC70C1}" srcId="{1B8EBBEB-FC3B-460C-BF5D-01A0F6CD0E6C}" destId="{C7B0BCB8-02CA-43AE-A82B-C6F6039CB002}" srcOrd="2" destOrd="0" parTransId="{60DE38BD-D627-4C9E-A855-28C81B86F2F5}" sibTransId="{78EEB371-AD19-4379-BFCF-AC55816BE713}"/>
    <dgm:cxn modelId="{35D417A3-07E2-4FCB-8C8D-1C5828D2BE76}" srcId="{767201BE-F2BD-499B-9F68-0D0E987FD920}" destId="{1B8EBBEB-FC3B-460C-BF5D-01A0F6CD0E6C}" srcOrd="0" destOrd="0" parTransId="{D84A4383-23BB-4DCE-86FE-C82D348964E1}" sibTransId="{57D70F79-D502-4006-B0A0-7F9314164193}"/>
    <dgm:cxn modelId="{13503DC9-BF2F-4C5E-B9A3-B2BC0B3264BC}" type="presParOf" srcId="{45F83257-13CF-4607-8827-2D9BA4B6DBB9}" destId="{9C028A99-3A07-4DF2-8233-8BAB7D703AD9}" srcOrd="0" destOrd="0" presId="urn:microsoft.com/office/officeart/2005/8/layout/radial3"/>
    <dgm:cxn modelId="{7C426351-38A3-44EE-8A2C-ECBF00FFE3C5}" type="presParOf" srcId="{9C028A99-3A07-4DF2-8233-8BAB7D703AD9}" destId="{391F1C14-35F9-4CB7-A7CA-62E796305EEF}" srcOrd="0" destOrd="0" presId="urn:microsoft.com/office/officeart/2005/8/layout/radial3"/>
    <dgm:cxn modelId="{674569C3-8914-4F01-BCE8-995690D489C0}" type="presParOf" srcId="{9C028A99-3A07-4DF2-8233-8BAB7D703AD9}" destId="{49A31F9A-DE79-44D8-B213-D5C753DB03B7}" srcOrd="1" destOrd="0" presId="urn:microsoft.com/office/officeart/2005/8/layout/radial3"/>
    <dgm:cxn modelId="{AC6DCE99-B5BA-45E0-95CA-C7584B9603F6}" type="presParOf" srcId="{9C028A99-3A07-4DF2-8233-8BAB7D703AD9}" destId="{BB2397FB-F495-4F07-A302-509338464371}" srcOrd="2" destOrd="0" presId="urn:microsoft.com/office/officeart/2005/8/layout/radial3"/>
    <dgm:cxn modelId="{D2C566E7-6135-41E5-8874-E19F390CA2DB}" type="presParOf" srcId="{9C028A99-3A07-4DF2-8233-8BAB7D703AD9}" destId="{ACE79D00-6AF3-4027-8DD5-677DCF2AA2F2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F1C14-35F9-4CB7-A7CA-62E796305EEF}">
      <dsp:nvSpPr>
        <dsp:cNvPr id="0" name=""/>
        <dsp:cNvSpPr/>
      </dsp:nvSpPr>
      <dsp:spPr>
        <a:xfrm>
          <a:off x="1799828" y="1189854"/>
          <a:ext cx="2496343" cy="2496343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Optimization model</a:t>
          </a:r>
          <a:endParaRPr lang="en-US" sz="2300" kern="1200" dirty="0"/>
        </a:p>
      </dsp:txBody>
      <dsp:txXfrm>
        <a:off x="2165409" y="1555435"/>
        <a:ext cx="1765181" cy="1765181"/>
      </dsp:txXfrm>
    </dsp:sp>
    <dsp:sp modelId="{49A31F9A-DE79-44D8-B213-D5C753DB03B7}">
      <dsp:nvSpPr>
        <dsp:cNvPr id="0" name=""/>
        <dsp:cNvSpPr/>
      </dsp:nvSpPr>
      <dsp:spPr>
        <a:xfrm>
          <a:off x="2423914" y="189835"/>
          <a:ext cx="1248171" cy="1248171"/>
        </a:xfrm>
        <a:prstGeom prst="ellipse">
          <a:avLst/>
        </a:pr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Design model</a:t>
          </a:r>
          <a:endParaRPr lang="en-US" sz="1300" kern="1200" dirty="0"/>
        </a:p>
      </dsp:txBody>
      <dsp:txXfrm>
        <a:off x="2606704" y="372625"/>
        <a:ext cx="882591" cy="882591"/>
      </dsp:txXfrm>
    </dsp:sp>
    <dsp:sp modelId="{BB2397FB-F495-4F07-A302-509338464371}">
      <dsp:nvSpPr>
        <dsp:cNvPr id="0" name=""/>
        <dsp:cNvSpPr/>
      </dsp:nvSpPr>
      <dsp:spPr>
        <a:xfrm>
          <a:off x="3830430" y="2625992"/>
          <a:ext cx="1248171" cy="1248171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Fabrication model</a:t>
          </a:r>
          <a:endParaRPr lang="en-US" sz="1300" kern="1200" dirty="0"/>
        </a:p>
      </dsp:txBody>
      <dsp:txXfrm>
        <a:off x="4013220" y="2808782"/>
        <a:ext cx="882591" cy="882591"/>
      </dsp:txXfrm>
    </dsp:sp>
    <dsp:sp modelId="{ACE79D00-6AF3-4027-8DD5-677DCF2AA2F2}">
      <dsp:nvSpPr>
        <dsp:cNvPr id="0" name=""/>
        <dsp:cNvSpPr/>
      </dsp:nvSpPr>
      <dsp:spPr>
        <a:xfrm>
          <a:off x="1017397" y="2625992"/>
          <a:ext cx="1248171" cy="1248171"/>
        </a:xfrm>
        <a:prstGeom prst="ellipse">
          <a:avLst/>
        </a:pr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Analysis model</a:t>
          </a:r>
          <a:endParaRPr lang="en-US" sz="1300" kern="1200" dirty="0"/>
        </a:p>
      </dsp:txBody>
      <dsp:txXfrm>
        <a:off x="1200187" y="2808782"/>
        <a:ext cx="882591" cy="882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F028E-A0BD-43FA-A544-1F8400A0731A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56F8D-19ED-477C-91CE-B60597CDA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19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3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34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1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42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3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7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4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88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Adaptive mesh refinement also resolves artificial stiffening issue, but it is less attractive for topology optimization.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78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standard Lagrange multiplier approach is not suitable for the XFEM as it suffers from numerical instabilities.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1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 smtClean="0"/>
              <a:t>Control the smoothness of the level set interface without creating flat designs.</a:t>
            </a:r>
          </a:p>
          <a:p>
            <a:pPr lvl="1"/>
            <a:r>
              <a:rPr lang="en-US" sz="1400" dirty="0" smtClean="0"/>
              <a:t>Smooth surface meshes are important for manufacturing.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32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Motivating slides:</a:t>
            </a:r>
          </a:p>
          <a:p>
            <a:endParaRPr lang="en-US" dirty="0" smtClean="0"/>
          </a:p>
          <a:p>
            <a:pPr marL="228600" indent="-228600">
              <a:buAutoNum type="alphaLcPeriod"/>
            </a:pPr>
            <a:r>
              <a:rPr lang="en-US" baseline="0" dirty="0" smtClean="0"/>
              <a:t>What is topology optimization?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Examples.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Focus: material and components optimization.</a:t>
            </a:r>
          </a:p>
          <a:p>
            <a:pPr marL="228600" indent="-228600">
              <a:buAutoNum type="alphaL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13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8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5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56F8D-19ED-477C-91CE-B60597CDA2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7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6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1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9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6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89AB-FF7B-400A-8C9A-767FD3112B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B444-89FB-4953-B470-5600EA2B2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7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jpeg"/><Relationship Id="rId4" Type="http://schemas.openxmlformats.org/officeDocument/2006/relationships/image" Target="../media/image37.png"/><Relationship Id="rId9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22.png"/><Relationship Id="rId7" Type="http://schemas.openxmlformats.org/officeDocument/2006/relationships/image" Target="../media/image7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06.png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11" Type="http://schemas.openxmlformats.org/officeDocument/2006/relationships/image" Target="../media/image711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0.png"/><Relationship Id="rId11" Type="http://schemas.openxmlformats.org/officeDocument/2006/relationships/image" Target="../media/image910.png"/><Relationship Id="rId5" Type="http://schemas.openxmlformats.org/officeDocument/2006/relationships/image" Target="../media/image9.png"/><Relationship Id="rId10" Type="http://schemas.openxmlformats.org/officeDocument/2006/relationships/image" Target="../media/image81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10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Topology Optimization using the Level Set and Extended Finite Element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Theory and Applications</a:t>
            </a:r>
          </a:p>
          <a:p>
            <a:endParaRPr lang="en-US" dirty="0"/>
          </a:p>
          <a:p>
            <a:r>
              <a:rPr lang="en-US" dirty="0" smtClean="0"/>
              <a:t>Hernan Villanueva</a:t>
            </a:r>
          </a:p>
          <a:p>
            <a:r>
              <a:rPr lang="en-US" dirty="0" smtClean="0"/>
              <a:t>January 9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" y="1857648"/>
            <a:ext cx="2743200" cy="1436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54155" y="1808899"/>
                <a:ext cx="28163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SIMP models relation between density and stiffness.</a:t>
                </a:r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𝑝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𝑨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smtClean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en-US" sz="1600" b="1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𝑝</m:t>
                    </m:r>
                    <m:r>
                      <a:rPr lang="en-US" sz="1600" i="1" dirty="0" smtClean="0">
                        <a:latin typeface="Cambria Math"/>
                      </a:rPr>
                      <m:t>≥3</m:t>
                    </m:r>
                  </m:oMath>
                </a14:m>
                <a:r>
                  <a:rPr lang="en-US" sz="1600" dirty="0" smtClean="0"/>
                  <a:t> recovers binary dist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ribution.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dirty="0" smtClean="0"/>
                  <a:t> for void material.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155" y="1808899"/>
                <a:ext cx="2816375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866" t="-1007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36601" y="3229884"/>
                <a:ext cx="921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400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1400" dirty="0" smtClean="0"/>
                  <a:t> plot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601" y="3229884"/>
                <a:ext cx="921721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30" y="1849753"/>
            <a:ext cx="3044952" cy="1594975"/>
          </a:xfrm>
          <a:prstGeom prst="rect">
            <a:avLst/>
          </a:prstGeom>
        </p:spPr>
      </p:pic>
      <p:pic>
        <p:nvPicPr>
          <p:cNvPr id="24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" y="4184562"/>
            <a:ext cx="2743200" cy="2090057"/>
          </a:xfrm>
        </p:spPr>
      </p:pic>
      <p:sp>
        <p:nvSpPr>
          <p:cNvPr id="25" name="Rectangle 24"/>
          <p:cNvSpPr/>
          <p:nvPr/>
        </p:nvSpPr>
        <p:spPr>
          <a:xfrm>
            <a:off x="10956" y="4114843"/>
            <a:ext cx="2103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Ersatz material</a:t>
            </a:r>
            <a:endParaRPr lang="en-US" sz="1600" b="1" dirty="0"/>
          </a:p>
        </p:txBody>
      </p:sp>
      <p:sp>
        <p:nvSpPr>
          <p:cNvPr id="26" name="Rectangle 25"/>
          <p:cNvSpPr/>
          <p:nvPr/>
        </p:nvSpPr>
        <p:spPr>
          <a:xfrm>
            <a:off x="11876" y="1470345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Solid Isotropic Material with Penalization</a:t>
            </a:r>
            <a:endParaRPr lang="en-US" sz="1600" b="1" dirty="0"/>
          </a:p>
        </p:txBody>
      </p:sp>
      <p:sp>
        <p:nvSpPr>
          <p:cNvPr id="27" name="Rectangle 26"/>
          <p:cNvSpPr/>
          <p:nvPr/>
        </p:nvSpPr>
        <p:spPr>
          <a:xfrm>
            <a:off x="5532124" y="1470345"/>
            <a:ext cx="3611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/>
              <a:t>Remeshing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532124" y="3415658"/>
                <a:ext cx="3611875" cy="1710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Circumvent Ersatz material.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New meshes align with geometry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sz="1300" b="1" i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𝚪</m:t>
                        </m:r>
                      </m:e>
                      <m:sub>
                        <m:r>
                          <a:rPr lang="en-US" sz="1300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𝝓</m:t>
                        </m:r>
                        <m:r>
                          <a:rPr lang="en-US" sz="1300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300" b="1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300" dirty="0" smtClean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Suffers from robustness and efficiency.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Affects the convergence of the optimization process (</a:t>
                </a:r>
                <a:r>
                  <a:rPr lang="en-US" sz="1300" dirty="0" err="1" smtClean="0"/>
                  <a:t>Schleupen</a:t>
                </a:r>
                <a:r>
                  <a:rPr lang="en-US" sz="1300" dirty="0" smtClean="0"/>
                  <a:t> et al., 2000 and Wilke et al. 2006).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There have been recent developments, but still tricky: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124" y="3415658"/>
                <a:ext cx="3611875" cy="1710661"/>
              </a:xfrm>
              <a:prstGeom prst="rect">
                <a:avLst/>
              </a:prstGeom>
              <a:blipFill rotWithShape="1">
                <a:blip r:embed="rId8"/>
                <a:stretch>
                  <a:fillRect l="-169" r="-1014" b="-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754157" y="4239154"/>
            <a:ext cx="25859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The material </a:t>
            </a:r>
            <a:r>
              <a:rPr lang="en-US" sz="1600" dirty="0"/>
              <a:t>properties of </a:t>
            </a:r>
            <a:r>
              <a:rPr lang="en-US" sz="1600" dirty="0" smtClean="0"/>
              <a:t>each finite </a:t>
            </a:r>
            <a:r>
              <a:rPr lang="en-US" sz="1600" dirty="0"/>
              <a:t>element are </a:t>
            </a:r>
            <a:r>
              <a:rPr lang="en-US" sz="1600" dirty="0" smtClean="0"/>
              <a:t>interpolated proportional </a:t>
            </a:r>
            <a:r>
              <a:rPr lang="en-US" sz="1600" dirty="0"/>
              <a:t>to the volumes of the </a:t>
            </a:r>
            <a:r>
              <a:rPr lang="en-US" sz="1600" b="1" dirty="0">
                <a:solidFill>
                  <a:schemeClr val="tx2"/>
                </a:solidFill>
              </a:rPr>
              <a:t>solid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FF0000"/>
                </a:solidFill>
              </a:rPr>
              <a:t>void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phases</a:t>
            </a:r>
            <a:r>
              <a:rPr lang="en-US" sz="1600" dirty="0" smtClean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Similar </a:t>
            </a:r>
            <a:r>
              <a:rPr lang="en-US" sz="1600" dirty="0"/>
              <a:t>issues </a:t>
            </a:r>
            <a:r>
              <a:rPr lang="en-US" sz="1600" dirty="0" smtClean="0"/>
              <a:t>as density methods.</a:t>
            </a:r>
            <a:endParaRPr lang="en-US" sz="1600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 representation comparison: SIMP, Ersatz material, </a:t>
            </a:r>
            <a:r>
              <a:rPr lang="en-US" dirty="0" err="1" smtClean="0"/>
              <a:t>remeshing</a:t>
            </a:r>
            <a:endParaRPr lang="en-US" dirty="0"/>
          </a:p>
        </p:txBody>
      </p:sp>
      <p:pic>
        <p:nvPicPr>
          <p:cNvPr id="2055" name="Picture 7" descr="http://ars.els-cdn.com/content/image/1-s2.0-S0097849314001095-gr8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t="47787" r="51085" b="6212"/>
          <a:stretch/>
        </p:blipFill>
        <p:spPr bwMode="auto">
          <a:xfrm>
            <a:off x="5263290" y="5151911"/>
            <a:ext cx="1828800" cy="10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ars.els-cdn.com/content/image/1-s2.0-S0010448514001614-gr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16" y="5140396"/>
            <a:ext cx="228599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263290" y="6308570"/>
            <a:ext cx="3893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Toy models optimized </a:t>
            </a:r>
            <a:r>
              <a:rPr lang="en-US" sz="1200" dirty="0" smtClean="0"/>
              <a:t>with </a:t>
            </a:r>
            <a:r>
              <a:rPr lang="en-US" sz="1200" dirty="0" err="1" smtClean="0"/>
              <a:t>remeshing</a:t>
            </a:r>
            <a:r>
              <a:rPr lang="en-US" sz="1200" dirty="0" smtClean="0"/>
              <a:t> to improve balance </a:t>
            </a:r>
            <a:r>
              <a:rPr lang="en-US" sz="1200" dirty="0"/>
              <a:t>while </a:t>
            </a:r>
            <a:r>
              <a:rPr lang="en-US" sz="1200" dirty="0" smtClean="0"/>
              <a:t>maintaining the </a:t>
            </a:r>
            <a:r>
              <a:rPr lang="en-US" sz="1200" dirty="0"/>
              <a:t>initial shape.</a:t>
            </a:r>
          </a:p>
        </p:txBody>
      </p:sp>
    </p:spTree>
    <p:extLst>
      <p:ext uri="{BB962C8B-B14F-4D97-AF65-F5344CB8AC3E}">
        <p14:creationId xmlns:p14="http://schemas.microsoft.com/office/powerpoint/2010/main" val="300331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5" grpId="0"/>
      <p:bldP spid="26" grpId="0"/>
      <p:bldP spid="27" grpId="0"/>
      <p:bldP spid="28" grpId="0"/>
      <p:bldP spid="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938"/>
            <a:ext cx="4572000" cy="23948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90890" y="4818671"/>
                <a:ext cx="12673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/>
                        </a:rPr>
                        <m:t>𝐮</m:t>
                      </m:r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890" y="4818671"/>
                <a:ext cx="1267365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Material representation: </a:t>
            </a:r>
            <a:r>
              <a:rPr lang="en-US" dirty="0" err="1" smtClean="0"/>
              <a:t>eXtended</a:t>
            </a:r>
            <a:r>
              <a:rPr lang="en-US" dirty="0" smtClean="0"/>
              <a:t> Finite Element Method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0" y="1623965"/>
            <a:ext cx="4572000" cy="439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470345"/>
            <a:ext cx="457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Immersed boundary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Decomposes finite elements into subdomains and interfaces for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Enriches solution space, allowing for discontinuities.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79975" y="4273910"/>
                <a:ext cx="2150680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Gaussian quadrature points.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/>
                        </a:rPr>
                        <m:t>O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2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dirty="0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/>
                            </a:rPr>
                            <m:t>tri</m:t>
                          </m:r>
                        </m:sub>
                      </m:sSub>
                    </m:oMath>
                  </m:oMathPara>
                </a14:m>
                <a:endParaRPr lang="en-US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120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dirty="0" smtClean="0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en-US" sz="1200" i="1" dirty="0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sz="1200" b="0" i="1" dirty="0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75" y="4273910"/>
                <a:ext cx="2150680" cy="662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33" y="1739180"/>
            <a:ext cx="4572000" cy="23597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61919" y="1484795"/>
            <a:ext cx="456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Decomposition examples for 2D finite elements.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570531" y="5056460"/>
            <a:ext cx="27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dirty="0" smtClean="0"/>
              <a:t>Solution approximation by </a:t>
            </a:r>
            <a:r>
              <a:rPr lang="en-US" sz="1400" b="1" dirty="0" smtClean="0"/>
              <a:t>standard enrichment</a:t>
            </a:r>
            <a:r>
              <a:rPr lang="en-US" sz="1400" dirty="0" smtClean="0"/>
              <a:t>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70530" y="5592391"/>
                <a:ext cx="3322912" cy="680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63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/>
                        </a:rPr>
                        <m:t>𝐮</m:t>
                      </m:r>
                      <m:d>
                        <m:dPr>
                          <m:ctrlPr>
                            <a:rPr lang="en-US" sz="14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𝐴</m:t>
                              </m:r>
                            </m:sup>
                          </m:sSubSup>
                        </m:e>
                      </m:nary>
                      <m:r>
                        <a:rPr lang="en-US" sz="1400" i="1">
                          <a:latin typeface="Cambria Math"/>
                        </a:rPr>
                        <m:t>+</m:t>
                      </m:r>
                      <m:r>
                        <a:rPr lang="en-US" sz="140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𝐵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30" y="5592391"/>
                <a:ext cx="3322912" cy="68050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70530" y="6272898"/>
                <a:ext cx="1834348" cy="476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1,  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&amp;0, 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30" y="6272898"/>
                <a:ext cx="1834348" cy="476477"/>
              </a:xfrm>
              <a:prstGeom prst="rect">
                <a:avLst/>
              </a:prstGeom>
              <a:blipFill rotWithShape="1">
                <a:blip r:embed="rId8"/>
                <a:stretch>
                  <a:fillRect l="-664" t="-170513" b="-25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8244"/>
            <a:ext cx="1828800" cy="18288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190890" y="5086185"/>
            <a:ext cx="0" cy="169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90890" y="5093271"/>
            <a:ext cx="12673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90890" y="5932644"/>
            <a:ext cx="12673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016597" y="5093271"/>
            <a:ext cx="57608" cy="8393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613345" y="5932642"/>
            <a:ext cx="403252" cy="81673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24572" y="6536451"/>
            <a:ext cx="6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Kinks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880710" y="4821488"/>
                <a:ext cx="12673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/>
                        </a:rPr>
                        <m:t>𝐮</m:t>
                      </m:r>
                      <m:d>
                        <m:d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10" y="4821488"/>
                <a:ext cx="1267365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3880710" y="5089002"/>
            <a:ext cx="0" cy="169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80710" y="5096088"/>
            <a:ext cx="12673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880710" y="5935461"/>
            <a:ext cx="12673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245557" y="5106160"/>
            <a:ext cx="57608" cy="8393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303165" y="5935459"/>
            <a:ext cx="403252" cy="81673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14392" y="6539268"/>
            <a:ext cx="71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Jumps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7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8" grpId="0"/>
      <p:bldP spid="21" grpId="0"/>
      <p:bldP spid="3" grpId="0"/>
      <p:bldP spid="4" grpId="0"/>
      <p:bldP spid="38" grpId="0"/>
      <p:bldP spid="39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LSM-XFEM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5355" y="1746042"/>
            <a:ext cx="2741369" cy="460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LSF parametrization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23524" y="2507280"/>
            <a:ext cx="2743200" cy="1828800"/>
            <a:chOff x="923524" y="2083170"/>
            <a:chExt cx="2743200" cy="2743200"/>
          </a:xfrm>
        </p:grpSpPr>
        <p:sp>
          <p:nvSpPr>
            <p:cNvPr id="7" name="Rectangle 6"/>
            <p:cNvSpPr/>
            <p:nvPr/>
          </p:nvSpPr>
          <p:spPr>
            <a:xfrm>
              <a:off x="923524" y="2083170"/>
              <a:ext cx="2743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Physical model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3955" y="2737710"/>
              <a:ext cx="2286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Geometry mapping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Discretized PDE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40100" y="1346220"/>
                <a:ext cx="2880375" cy="1468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Design variables mapped to 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LSF discretized by finite elements.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tx1"/>
                    </a:solidFill>
                  </a:rPr>
                  <a:t>Regularization?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100" y="1346220"/>
                <a:ext cx="2880375" cy="1468300"/>
              </a:xfrm>
              <a:prstGeom prst="rect">
                <a:avLst/>
              </a:prstGeom>
              <a:blipFill rotWithShape="1">
                <a:blip r:embed="rId3"/>
                <a:stretch>
                  <a:fillRect l="-839" t="-1224" b="-53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340100" y="5539665"/>
            <a:ext cx="288037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/>
              <a:t>Solved </a:t>
            </a:r>
            <a:r>
              <a:rPr lang="en-US" dirty="0"/>
              <a:t>by Nonlinear Programming </a:t>
            </a:r>
            <a:r>
              <a:rPr lang="en-US" dirty="0" smtClean="0"/>
              <a:t>Methods.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/>
              <a:t>GCMMA.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340100" y="5070555"/>
            <a:ext cx="288037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err="1" smtClean="0"/>
              <a:t>Adjoint</a:t>
            </a:r>
            <a:r>
              <a:rPr lang="en-US" dirty="0" smtClean="0"/>
              <a:t> method.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25355" y="4634195"/>
            <a:ext cx="2743200" cy="1828800"/>
            <a:chOff x="923524" y="2083170"/>
            <a:chExt cx="2743200" cy="2743200"/>
          </a:xfrm>
        </p:grpSpPr>
        <p:sp>
          <p:nvSpPr>
            <p:cNvPr id="17" name="Rectangle 16"/>
            <p:cNvSpPr/>
            <p:nvPr/>
          </p:nvSpPr>
          <p:spPr>
            <a:xfrm>
              <a:off x="923524" y="2083170"/>
              <a:ext cx="2743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Optimization model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3955" y="2737710"/>
              <a:ext cx="2286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Sensitivities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Update procedure</a:t>
              </a:r>
            </a:p>
          </p:txBody>
        </p:sp>
      </p:grpSp>
      <p:sp>
        <p:nvSpPr>
          <p:cNvPr id="19" name="Left Arrow 18"/>
          <p:cNvSpPr/>
          <p:nvPr/>
        </p:nvSpPr>
        <p:spPr>
          <a:xfrm>
            <a:off x="3679184" y="1768675"/>
            <a:ext cx="1660915" cy="415593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3679183" y="3345443"/>
            <a:ext cx="1660917" cy="415593"/>
          </a:xfrm>
          <a:prstGeom prst="leftArrow">
            <a:avLst>
              <a:gd name="adj1" fmla="val 43125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3679185" y="5047424"/>
            <a:ext cx="1660915" cy="415593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3679185" y="5793533"/>
            <a:ext cx="1660915" cy="415593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40100" y="2943640"/>
            <a:ext cx="2880375" cy="1752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XFEM.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Generalized enrichment strategy.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Stab. Lagrange, </a:t>
            </a:r>
            <a:r>
              <a:rPr lang="en-US" dirty="0" err="1" smtClean="0">
                <a:solidFill>
                  <a:schemeClr val="tx1"/>
                </a:solidFill>
              </a:rPr>
              <a:t>Nitsche</a:t>
            </a:r>
            <a:r>
              <a:rPr lang="en-US" dirty="0" smtClean="0">
                <a:solidFill>
                  <a:schemeClr val="tx1"/>
                </a:solidFill>
              </a:rPr>
              <a:t>, ghost penalty.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Preconditioner.</a:t>
            </a:r>
          </a:p>
        </p:txBody>
      </p:sp>
      <p:sp>
        <p:nvSpPr>
          <p:cNvPr id="24" name="Left Arrow 23"/>
          <p:cNvSpPr/>
          <p:nvPr/>
        </p:nvSpPr>
        <p:spPr>
          <a:xfrm rot="5400000" flipH="1">
            <a:off x="2144934" y="2149294"/>
            <a:ext cx="300378" cy="415593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5400000" flipH="1">
            <a:off x="2144934" y="4278472"/>
            <a:ext cx="300378" cy="415593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24000"/>
            <a:ext cx="1143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Introduction.</a:t>
            </a:r>
          </a:p>
          <a:p>
            <a:r>
              <a:rPr lang="en-US" dirty="0" smtClean="0"/>
              <a:t>Goals and objectives.</a:t>
            </a:r>
          </a:p>
          <a:p>
            <a:r>
              <a:rPr lang="en-US" dirty="0" smtClean="0"/>
              <a:t>Case studies.</a:t>
            </a:r>
          </a:p>
          <a:p>
            <a:pPr lvl="1"/>
            <a:r>
              <a:rPr lang="en-US" dirty="0" smtClean="0"/>
              <a:t>Structural linear elasticity.</a:t>
            </a:r>
          </a:p>
          <a:p>
            <a:pPr lvl="1"/>
            <a:r>
              <a:rPr lang="en-US" dirty="0" smtClean="0"/>
              <a:t>Incompressible </a:t>
            </a:r>
            <a:r>
              <a:rPr lang="en-US" dirty="0" err="1" smtClean="0"/>
              <a:t>Navier</a:t>
            </a:r>
            <a:r>
              <a:rPr lang="en-US" dirty="0" smtClean="0"/>
              <a:t>-Stokes flow with scalar transport.</a:t>
            </a:r>
          </a:p>
          <a:p>
            <a:pPr lvl="1"/>
            <a:r>
              <a:rPr lang="en-US" dirty="0" smtClean="0"/>
              <a:t>Curvature.</a:t>
            </a:r>
          </a:p>
          <a:p>
            <a:pPr lvl="1"/>
            <a:r>
              <a:rPr lang="en-US" dirty="0" smtClean="0"/>
              <a:t>Incompressible </a:t>
            </a:r>
            <a:r>
              <a:rPr lang="en-US" dirty="0" err="1" smtClean="0"/>
              <a:t>Navier</a:t>
            </a:r>
            <a:r>
              <a:rPr lang="en-US" dirty="0" smtClean="0"/>
              <a:t>-Stokes with multiple scalar fields.</a:t>
            </a:r>
          </a:p>
          <a:p>
            <a:r>
              <a:rPr lang="en-US" dirty="0" smtClean="0"/>
              <a:t>Conclusions.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hypotheses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1" y="1009485"/>
                <a:ext cx="8185730" cy="5825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Generate a generic, robust, and efficient LSM-XFEM </a:t>
                </a:r>
                <a:r>
                  <a:rPr lang="en-US" dirty="0"/>
                  <a:t>topology optimization framework.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Generic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512763" lvl="1" indent="-1793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Develop </a:t>
                </a:r>
                <a:r>
                  <a:rPr lang="en-US" dirty="0"/>
                  <a:t>a </a:t>
                </a:r>
                <a:r>
                  <a:rPr lang="en-US" b="1" dirty="0"/>
                  <a:t>generic</a:t>
                </a:r>
                <a:r>
                  <a:rPr lang="en-US" dirty="0"/>
                  <a:t> optimization approach.</a:t>
                </a:r>
              </a:p>
              <a:p>
                <a:pPr marL="512763" lvl="1" indent="-179388">
                  <a:buFont typeface="Arial" panose="020B0604020202020204" pitchFamily="34" charset="0"/>
                  <a:buChar char="•"/>
                </a:pPr>
                <a:r>
                  <a:rPr lang="en-US" dirty="0"/>
                  <a:t>LSM-XFEM </a:t>
                </a:r>
                <a:r>
                  <a:rPr lang="en-US" dirty="0" smtClean="0"/>
                  <a:t> can </a:t>
                </a:r>
                <a:r>
                  <a:rPr lang="en-US" dirty="0"/>
                  <a:t>be used for different physics</a:t>
                </a:r>
                <a:r>
                  <a:rPr lang="en-US" dirty="0" smtClean="0"/>
                  <a:t>.</a:t>
                </a:r>
              </a:p>
              <a:p>
                <a:pPr marL="512763" lvl="1" indent="-1793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contrast </a:t>
                </a:r>
                <a:r>
                  <a:rPr lang="en-US" dirty="0"/>
                  <a:t>with </a:t>
                </a:r>
                <a:r>
                  <a:rPr lang="en-US" dirty="0" smtClean="0"/>
                  <a:t>density methods.</a:t>
                </a:r>
                <a:endParaRPr lang="en-US" dirty="0"/>
              </a:p>
              <a:p>
                <a:pPr marL="969963" lvl="2" indent="-1793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Requires a </a:t>
                </a:r>
                <a:r>
                  <a:rPr lang="en-US" b="1" dirty="0" smtClean="0"/>
                  <a:t>different interpolation scheme</a:t>
                </a:r>
                <a:r>
                  <a:rPr lang="en-US" dirty="0" smtClean="0"/>
                  <a:t> for each physics.</a:t>
                </a:r>
                <a:endParaRPr lang="en-US" dirty="0"/>
              </a:p>
              <a:p>
                <a:pPr marL="969963" lvl="2" indent="-1793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Structural linear elasticity: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𝑨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𝜌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</m:sub>
                    </m:sSub>
                  </m:oMath>
                </a14:m>
                <a:endParaRPr lang="en-US" dirty="0"/>
              </a:p>
              <a:p>
                <a:pPr marL="969963" lvl="2" indent="-1793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Incompressible </a:t>
                </a:r>
                <a:r>
                  <a:rPr lang="en-US" dirty="0" err="1" smtClean="0"/>
                  <a:t>Navier</a:t>
                </a:r>
                <a:r>
                  <a:rPr lang="en-US" dirty="0" smtClean="0"/>
                  <a:t>-Stokes: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𝑚𝑖𝑛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LSM-XFEM </a:t>
                </a:r>
                <a:r>
                  <a:rPr lang="en-US" dirty="0" smtClean="0"/>
                  <a:t> can </a:t>
                </a:r>
                <a:r>
                  <a:rPr lang="en-US" dirty="0"/>
                  <a:t>be used for 2D and 3D problems</a:t>
                </a:r>
                <a:r>
                  <a:rPr lang="en-US" dirty="0" smtClean="0"/>
                  <a:t>.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LSM-XFEM  can be </a:t>
                </a:r>
                <a:r>
                  <a:rPr lang="en-US" dirty="0" smtClean="0"/>
                  <a:t>used for multi-material problems.</a:t>
                </a:r>
                <a:endParaRPr lang="en-US" dirty="0"/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Robust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Material interpolation in SIMP is robust for linear problems.</a:t>
                </a:r>
              </a:p>
              <a:p>
                <a:pPr marL="969963" lvl="2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Not as accurate in nonlinear problems.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Apply to linear and nonlinear problems.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Study shape control capabilities.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Study </a:t>
                </a:r>
                <a:r>
                  <a:rPr lang="en-US" dirty="0" smtClean="0"/>
                  <a:t>boundary condition enforcement at phase interface.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/>
                  <a:t>Efficiency</a:t>
                </a:r>
                <a:r>
                  <a:rPr lang="en-US" dirty="0"/>
                  <a:t>: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Study computational cost.</a:t>
                </a:r>
                <a:endParaRPr lang="en-US" dirty="0"/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Mesh size requirements.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009485"/>
                <a:ext cx="8185730" cy="5825697"/>
              </a:xfrm>
              <a:prstGeom prst="rect">
                <a:avLst/>
              </a:prstGeom>
              <a:blipFill rotWithShape="1">
                <a:blip r:embed="rId3"/>
                <a:stretch>
                  <a:fillRect l="-447" t="-524" b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7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87765"/>
            <a:ext cx="8229600" cy="1143000"/>
          </a:xfrm>
        </p:spPr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201510"/>
            <a:ext cx="82296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 the LSM-XFEM optimization scheme with traditional density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Study the advantages and disadvantages.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Explore characteristics of  framework through case studies: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Structural linear elasticity,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Incompressible </a:t>
            </a:r>
            <a:r>
              <a:rPr lang="en-US" sz="2000" dirty="0" err="1"/>
              <a:t>Navier</a:t>
            </a:r>
            <a:r>
              <a:rPr lang="en-US" sz="2000" dirty="0"/>
              <a:t>-Stokes </a:t>
            </a:r>
            <a:r>
              <a:rPr lang="en-US" sz="2000" dirty="0" smtClean="0"/>
              <a:t>flow</a:t>
            </a:r>
            <a:r>
              <a:rPr lang="en-US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Scalar transport.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Real-world </a:t>
            </a:r>
            <a:r>
              <a:rPr lang="en-US" sz="2000" dirty="0"/>
              <a:t>incompressible </a:t>
            </a:r>
            <a:r>
              <a:rPr lang="en-US" sz="2000" dirty="0" err="1"/>
              <a:t>Navier</a:t>
            </a:r>
            <a:r>
              <a:rPr lang="en-US" sz="2000" dirty="0"/>
              <a:t>-Stokes with multiple scalar fields transport problem</a:t>
            </a:r>
            <a:r>
              <a:rPr lang="en-US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Each one of them requires special treatment in density method</a:t>
            </a:r>
            <a:r>
              <a:rPr lang="en-US" sz="20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Two 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rgbClr val="FF0000"/>
                </a:solidFill>
              </a:rPr>
              <a:t>void</a:t>
            </a:r>
            <a:r>
              <a:rPr lang="en-US" sz="2000" dirty="0"/>
              <a:t>” and 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”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Three dimensional.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</a:t>
            </a:r>
            <a:r>
              <a:rPr lang="en-US" sz="2000" dirty="0"/>
              <a:t>understand the characteristics and capabilities of the framework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79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Structural topology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75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and objectives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0" y="4389125"/>
            <a:ext cx="3200400" cy="22002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95" y="4389125"/>
            <a:ext cx="3200400" cy="2200275"/>
          </a:xfrm>
        </p:spPr>
      </p:pic>
      <p:sp>
        <p:nvSpPr>
          <p:cNvPr id="6" name="Rectangle 5"/>
          <p:cNvSpPr/>
          <p:nvPr/>
        </p:nvSpPr>
        <p:spPr>
          <a:xfrm>
            <a:off x="228600" y="1163105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000" b="1" dirty="0" smtClean="0"/>
              <a:t>Objective:</a:t>
            </a:r>
          </a:p>
          <a:p>
            <a:pPr marL="568325" lvl="1" indent="-222250">
              <a:buFont typeface="Arial" panose="020B0604020202020204" pitchFamily="34" charset="0"/>
              <a:buChar char="•"/>
            </a:pPr>
            <a:r>
              <a:rPr lang="en-US" sz="2000" dirty="0"/>
              <a:t>Implement algorithms for LSM-XFEM framework in 3D</a:t>
            </a:r>
            <a:r>
              <a:rPr lang="en-US" sz="2000" dirty="0" smtClean="0"/>
              <a:t>.</a:t>
            </a:r>
            <a:endParaRPr lang="en-US" sz="2000" dirty="0"/>
          </a:p>
          <a:p>
            <a:pPr marL="568325" lvl="1" indent="-222250">
              <a:buFont typeface="Arial" panose="020B0604020202020204" pitchFamily="34" charset="0"/>
              <a:buChar char="•"/>
            </a:pPr>
            <a:r>
              <a:rPr lang="en-US" sz="2000" dirty="0" smtClean="0"/>
              <a:t>Compare LSM-XFEM framework against density methods, such as SIMP, with a structural linear elastic problem.</a:t>
            </a:r>
            <a:endParaRPr lang="en-US" sz="2000" dirty="0"/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000" b="1" dirty="0" smtClean="0"/>
              <a:t>Hypotheses</a:t>
            </a:r>
            <a:r>
              <a:rPr lang="en-US" sz="2000" dirty="0" smtClean="0"/>
              <a:t>:</a:t>
            </a:r>
          </a:p>
          <a:p>
            <a:pPr marL="568325" lvl="1" indent="-222250">
              <a:buFont typeface="Arial" panose="020B0604020202020204" pitchFamily="34" charset="0"/>
              <a:buChar char="•"/>
            </a:pPr>
            <a:r>
              <a:rPr lang="en-US" sz="2000" dirty="0" smtClean="0"/>
              <a:t>Requires </a:t>
            </a:r>
            <a:r>
              <a:rPr lang="en-US" sz="2000" b="1" dirty="0"/>
              <a:t>coarser meshes </a:t>
            </a:r>
            <a:r>
              <a:rPr lang="en-US" sz="2000" dirty="0"/>
              <a:t>which </a:t>
            </a:r>
            <a:r>
              <a:rPr lang="en-US" sz="2000" dirty="0" smtClean="0"/>
              <a:t>may lead </a:t>
            </a:r>
            <a:r>
              <a:rPr lang="en-US" sz="2000" dirty="0"/>
              <a:t>to </a:t>
            </a:r>
            <a:r>
              <a:rPr lang="en-US" sz="2000" b="1" dirty="0"/>
              <a:t>faster </a:t>
            </a:r>
            <a:r>
              <a:rPr lang="en-US" sz="2000" b="1" dirty="0" smtClean="0"/>
              <a:t>computations</a:t>
            </a:r>
            <a:r>
              <a:rPr lang="en-US" sz="2000" dirty="0" smtClean="0"/>
              <a:t>.</a:t>
            </a:r>
          </a:p>
          <a:p>
            <a:pPr marL="568325" lvl="1" indent="-222250">
              <a:buFont typeface="Arial" panose="020B0604020202020204" pitchFamily="34" charset="0"/>
              <a:buChar char="•"/>
            </a:pPr>
            <a:r>
              <a:rPr lang="en-US" sz="2000" dirty="0" smtClean="0"/>
              <a:t>Provides ability to extract surface meshes from level set function to </a:t>
            </a:r>
            <a:r>
              <a:rPr lang="en-US" sz="2000" b="1" dirty="0" smtClean="0"/>
              <a:t>manufacture</a:t>
            </a:r>
            <a:r>
              <a:rPr lang="en-US" sz="2000" dirty="0" smtClean="0"/>
              <a:t> design.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000" b="1" dirty="0" smtClean="0"/>
              <a:t>Open issues</a:t>
            </a:r>
            <a:r>
              <a:rPr lang="en-US" sz="2000" dirty="0" smtClean="0"/>
              <a:t>: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12610" y="4773175"/>
            <a:ext cx="2880375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12610" y="5118820"/>
            <a:ext cx="2880375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12610" y="5579680"/>
            <a:ext cx="2880375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12610" y="6232565"/>
            <a:ext cx="2880375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06840" y="4081885"/>
            <a:ext cx="55687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806840" y="4081885"/>
            <a:ext cx="0" cy="384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375565" y="4081885"/>
            <a:ext cx="1" cy="384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50280" y="3736240"/>
            <a:ext cx="1805035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Comparison against density methods*.</a:t>
            </a:r>
          </a:p>
          <a:p>
            <a:pPr algn="ctr"/>
            <a:r>
              <a:rPr lang="en-US" sz="1600" dirty="0" smtClean="0"/>
              <a:t>Convergence rates?*</a:t>
            </a:r>
          </a:p>
          <a:p>
            <a:pPr algn="ctr"/>
            <a:r>
              <a:rPr lang="en-US" sz="1600" dirty="0" smtClean="0"/>
              <a:t>Shape control?*</a:t>
            </a:r>
          </a:p>
          <a:p>
            <a:pPr algn="ctr"/>
            <a:r>
              <a:rPr lang="en-US" sz="1600" dirty="0" err="1" smtClean="0"/>
              <a:t>Postprocessing</a:t>
            </a:r>
            <a:r>
              <a:rPr lang="en-US" sz="1600" dirty="0" smtClean="0"/>
              <a:t> for manufacturing?*</a:t>
            </a:r>
          </a:p>
          <a:p>
            <a:pPr algn="ctr"/>
            <a:r>
              <a:rPr lang="en-US" sz="1600" dirty="0" smtClean="0"/>
              <a:t>Influence of initial design?*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529185" y="3851455"/>
            <a:ext cx="1614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*for selected case studies.</a:t>
            </a:r>
          </a:p>
        </p:txBody>
      </p:sp>
    </p:spTree>
    <p:extLst>
      <p:ext uri="{BB962C8B-B14F-4D97-AF65-F5344CB8AC3E}">
        <p14:creationId xmlns:p14="http://schemas.microsoft.com/office/powerpoint/2010/main" val="365652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Issue</a:t>
            </a:r>
            <a:r>
              <a:rPr lang="en-US" dirty="0" smtClean="0"/>
              <a:t>: XFEM implementation in three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570194" cy="497801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Objective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Expand the </a:t>
            </a:r>
            <a:r>
              <a:rPr lang="en-US" b="1" dirty="0" smtClean="0"/>
              <a:t>triangulation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b="1" dirty="0" smtClean="0"/>
              <a:t>enrichment</a:t>
            </a:r>
            <a:r>
              <a:rPr lang="en-US" dirty="0" smtClean="0"/>
              <a:t>, and </a:t>
            </a:r>
            <a:r>
              <a:rPr lang="en-US" b="1" dirty="0" smtClean="0"/>
              <a:t>preconditioner</a:t>
            </a:r>
            <a:r>
              <a:rPr lang="en-US" dirty="0" smtClean="0"/>
              <a:t> formulations to 3D.</a:t>
            </a:r>
          </a:p>
          <a:p>
            <a:r>
              <a:rPr lang="en-US" b="1" dirty="0" smtClean="0"/>
              <a:t>Open issues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is the algorithmic complexity?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computer vision algorithms </a:t>
            </a:r>
            <a:r>
              <a:rPr lang="en-US" dirty="0" smtClean="0"/>
              <a:t>to “see” disconnected phase regions?</a:t>
            </a:r>
          </a:p>
          <a:p>
            <a:pPr lvl="1"/>
            <a:r>
              <a:rPr lang="en-US" dirty="0" smtClean="0"/>
              <a:t>How expensive is it computationally?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9" y="1985509"/>
            <a:ext cx="4114800" cy="3248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2179" y="5263740"/>
            <a:ext cx="4114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Intersection pattern can be numerous and complex in three dimensions.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1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 and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Approach</a:t>
            </a:r>
            <a:r>
              <a:rPr lang="en-US" dirty="0" smtClean="0"/>
              <a:t>: generalized enrichment strategy for 3D XFEM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Grounded on </a:t>
            </a:r>
            <a:r>
              <a:rPr lang="en-US" b="1" dirty="0" smtClean="0"/>
              <a:t>flood fill</a:t>
            </a:r>
            <a:r>
              <a:rPr lang="en-US" dirty="0" smtClean="0"/>
              <a:t> computer vision algorithm.</a:t>
            </a:r>
          </a:p>
          <a:p>
            <a:r>
              <a:rPr lang="en-US" dirty="0" smtClean="0"/>
              <a:t>Several implementation algorithms attempted.</a:t>
            </a:r>
          </a:p>
          <a:p>
            <a:pPr lvl="1"/>
            <a:r>
              <a:rPr lang="en-US" dirty="0" smtClean="0"/>
              <a:t>Latest version reduced computation time from ~10 minutes on average to milliseconds.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3829" y="6386185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Intersection configuration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86672" y="6386185"/>
            <a:ext cx="2926080" cy="34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Local elemental enrichment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223415" y="6375009"/>
            <a:ext cx="2743200" cy="34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Nodal cluster enrichment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15" y="3450960"/>
            <a:ext cx="27432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39" y="3429000"/>
            <a:ext cx="2834640" cy="2834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345096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53" y="1278320"/>
            <a:ext cx="5943600" cy="3782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955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Issue</a:t>
            </a:r>
            <a:r>
              <a:rPr lang="en-US" sz="3200" dirty="0" smtClean="0"/>
              <a:t>: generalized description of discontinuities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63290" y="5021213"/>
                <a:ext cx="388071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b="1" dirty="0" smtClean="0">
                    <a:solidFill>
                      <a:schemeClr val="tx2"/>
                    </a:solidFill>
                  </a:rPr>
                  <a:t>Center node</a:t>
                </a:r>
                <a:r>
                  <a:rPr lang="en-US" sz="1400" dirty="0" smtClean="0"/>
                  <a:t> uses different </a:t>
                </a:r>
                <a:r>
                  <a:rPr lang="en-US" sz="1400" dirty="0" err="1" smtClean="0"/>
                  <a:t>dofs</a:t>
                </a:r>
                <a:r>
                  <a:rPr lang="en-US" sz="1400" dirty="0" smtClean="0"/>
                  <a:t> to describe disconnected phase regions.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Subscripts </a:t>
                </a:r>
                <a:r>
                  <a:rPr lang="en-US" sz="1400" dirty="0"/>
                  <a:t>denote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1400" dirty="0"/>
                  <a:t> enrichment level. </a:t>
                </a:r>
                <a:endParaRPr lang="en-US" sz="1400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Maximum </a:t>
                </a:r>
                <a:r>
                  <a:rPr lang="en-US" sz="1400" dirty="0"/>
                  <a:t>number of enrichment levels </a:t>
                </a:r>
                <a:r>
                  <a:rPr lang="en-US" sz="1400" dirty="0" smtClean="0"/>
                  <a:t>for </a:t>
                </a:r>
                <a:r>
                  <a:rPr lang="en-US" sz="1400" dirty="0"/>
                  <a:t>each phase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𝑀</m:t>
                    </m:r>
                    <m:r>
                      <a:rPr lang="en-US" sz="1400" i="1" dirty="0">
                        <a:latin typeface="Cambria Math"/>
                      </a:rPr>
                      <m:t>=5</m:t>
                    </m:r>
                  </m:oMath>
                </a14:m>
                <a:r>
                  <a:rPr lang="en-US" sz="1400" dirty="0" smtClean="0"/>
                  <a:t>.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90" y="5021213"/>
                <a:ext cx="3880710" cy="1169551"/>
              </a:xfrm>
              <a:prstGeom prst="rect">
                <a:avLst/>
              </a:prstGeom>
              <a:blipFill rotWithShape="1">
                <a:blip r:embed="rId4"/>
                <a:stretch>
                  <a:fillRect l="-157" t="-1042" r="-62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226355" y="932675"/>
            <a:ext cx="3571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Two dimensional structural linear elastic problem with four quadrilateral elements.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318143"/>
                  </p:ext>
                </p:extLst>
              </p:nvPr>
            </p:nvGraphicFramePr>
            <p:xfrm>
              <a:off x="3535065" y="5090651"/>
              <a:ext cx="1729486" cy="175012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30403"/>
                    <a:gridCol w="433578"/>
                    <a:gridCol w="430403"/>
                    <a:gridCol w="435102"/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Phase</a:t>
                          </a:r>
                          <a:r>
                            <a:rPr lang="en-US" sz="1200" baseline="0" dirty="0" smtClean="0"/>
                            <a:t> “A”</a:t>
                          </a:r>
                          <a:endParaRPr lang="en-US" sz="12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Phase</a:t>
                          </a:r>
                          <a:r>
                            <a:rPr lang="en-US" sz="1200" baseline="0" dirty="0" smtClean="0"/>
                            <a:t> “B”</a:t>
                          </a:r>
                          <a:endParaRPr lang="en-US" sz="12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549834"/>
                  </p:ext>
                </p:extLst>
              </p:nvPr>
            </p:nvGraphicFramePr>
            <p:xfrm>
              <a:off x="3535065" y="5090651"/>
              <a:ext cx="1729486" cy="175012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30403"/>
                    <a:gridCol w="433578"/>
                    <a:gridCol w="430403"/>
                    <a:gridCol w="435102"/>
                  </a:tblGrid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Phase</a:t>
                          </a:r>
                          <a:r>
                            <a:rPr lang="en-US" sz="1200" baseline="0" dirty="0" smtClean="0"/>
                            <a:t> “A”</a:t>
                          </a:r>
                          <a:endParaRPr lang="en-US" sz="12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Phase</a:t>
                          </a:r>
                          <a:r>
                            <a:rPr lang="en-US" sz="1200" baseline="0" dirty="0" smtClean="0"/>
                            <a:t> “B”</a:t>
                          </a:r>
                          <a:endParaRPr lang="en-US" sz="12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2958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08" t="-91837" r="-300000" b="-395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408" t="-91837" r="-200000" b="-395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1408" t="-91837" r="-100000" b="-395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301408" t="-91837" b="-395918"/>
                          </a:stretch>
                        </a:blipFill>
                      </a:tcPr>
                    </a:tc>
                  </a:tr>
                  <a:tr h="2947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08" t="-195833" r="-300000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408" t="-195833" r="-200000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1408" t="-195833" r="-100000" b="-3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301408" t="-195833" b="-304167"/>
                          </a:stretch>
                        </a:blipFill>
                      </a:tcPr>
                    </a:tc>
                  </a:tr>
                  <a:tr h="2947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08" t="-295833" r="-300000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408" t="-295833" r="-200000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1408" t="-295833" r="-100000" b="-2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301408" t="-295833" b="-204167"/>
                          </a:stretch>
                        </a:blipFill>
                      </a:tcPr>
                    </a:tc>
                  </a:tr>
                  <a:tr h="2956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08" t="-387755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408" t="-387755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1408" t="-387755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301408" t="-387755" b="-100000"/>
                          </a:stretch>
                        </a:blipFill>
                      </a:tcPr>
                    </a:tc>
                  </a:tr>
                  <a:tr h="2947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08" t="-497917" r="-300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408" t="-497917" r="-200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1408" t="-497917" r="-100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301408" t="-497917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63290" y="6183137"/>
                <a:ext cx="17666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accent1"/>
                        </a:solidFill>
                        <a:latin typeface="Cambria Math"/>
                        <a:ea typeface="Cambria Math"/>
                      </a:rPr>
                      <m:t>∎</m:t>
                    </m:r>
                  </m:oMath>
                </a14:m>
                <a:r>
                  <a:rPr lang="en-US" sz="1200" dirty="0" smtClean="0"/>
                  <a:t> Active for phase “A”.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∎</m:t>
                    </m:r>
                  </m:oMath>
                </a14:m>
                <a:r>
                  <a:rPr lang="en-US" sz="12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200" dirty="0" smtClean="0"/>
                  <a:t>Active for phase “B”.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/>
                        <a:ea typeface="Cambria Math"/>
                      </a:rPr>
                      <m:t>∎</m:t>
                    </m:r>
                  </m:oMath>
                </a14:m>
                <a:r>
                  <a:rPr lang="en-US" sz="1200" dirty="0" smtClean="0"/>
                  <a:t> Inactive.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90" y="6183137"/>
                <a:ext cx="1766630" cy="646331"/>
              </a:xfrm>
              <a:prstGeom prst="rect">
                <a:avLst/>
              </a:prstGeom>
              <a:blipFill rotWithShape="1"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8405" y="1316725"/>
                <a:ext cx="3266230" cy="3563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Multiple disconnected regions of the same phase may appear during optimization.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b="1" dirty="0" smtClean="0"/>
                  <a:t>Approach</a:t>
                </a:r>
                <a:r>
                  <a:rPr lang="en-US" sz="1400" dirty="0" smtClean="0"/>
                  <a:t>:</a:t>
                </a:r>
              </a:p>
              <a:p>
                <a:pPr marL="346075" lvl="1" indent="-179388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Augments the standard function space with additional “enriched” degrees-of-freedom.</a:t>
                </a:r>
              </a:p>
              <a:p>
                <a:pPr marL="346075" lvl="1" indent="-179388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Heaviside enrichment formulation of </a:t>
                </a:r>
                <a:r>
                  <a:rPr lang="en-US" sz="1400" dirty="0" err="1" smtClean="0"/>
                  <a:t>Hansbo</a:t>
                </a:r>
                <a:r>
                  <a:rPr lang="en-US" sz="1400" dirty="0" smtClean="0"/>
                  <a:t> and </a:t>
                </a:r>
                <a:r>
                  <a:rPr lang="en-US" sz="1400" dirty="0" err="1" smtClean="0"/>
                  <a:t>Hansbo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(2004).</a:t>
                </a:r>
              </a:p>
              <a:p>
                <a:endParaRPr lang="en-US" sz="1400" dirty="0" smtClean="0"/>
              </a:p>
              <a:p>
                <a:pPr marL="4763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>
                          <a:latin typeface="Cambria Math"/>
                        </a:rPr>
                        <m:t>𝐮</m:t>
                      </m:r>
                      <m:d>
                        <m:dPr>
                          <m:ctrlPr>
                            <a:rPr lang="en-US" sz="14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1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sz="1400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>
                                          <a:latin typeface="Cambria Math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𝐴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14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</m:d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/>
                                        </a:rPr>
                                        <m:t>𝐍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>
                                          <a:latin typeface="Cambria Math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 smtClean="0"/>
              </a:p>
              <a:p>
                <a:pPr marL="400050" lvl="1" indent="0">
                  <a:buNone/>
                </a:pPr>
                <a:endParaRPr lang="en-US" sz="80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5" y="1316725"/>
                <a:ext cx="3266230" cy="3563861"/>
              </a:xfrm>
              <a:prstGeom prst="rect">
                <a:avLst/>
              </a:prstGeom>
              <a:blipFill rotWithShape="1">
                <a:blip r:embed="rId7"/>
                <a:stretch>
                  <a:fillRect l="-187" t="-342" r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190065"/>
                  </p:ext>
                </p:extLst>
              </p:nvPr>
            </p:nvGraphicFramePr>
            <p:xfrm>
              <a:off x="40210" y="5203575"/>
              <a:ext cx="3535063" cy="1371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8655"/>
                    <a:gridCol w="208280"/>
                    <a:gridCol w="2498128"/>
                  </a:tblGrid>
                  <a:tr h="1456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Enrichment level.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Maximum number of enrichment levels</a:t>
                          </a:r>
                          <a:r>
                            <a:rPr lang="en-US" sz="1200" baseline="0" dirty="0" smtClean="0"/>
                            <a:t> for each phase.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0" smtClean="0">
                                        <a:latin typeface="Cambria Math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Vector of degrees-of-freedom.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2987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=[</m:t>
                                </m:r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sz="1200" i="1" dirty="0" smtClean="0">
                                    <a:latin typeface="Cambria Math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Phase region.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190065"/>
                  </p:ext>
                </p:extLst>
              </p:nvPr>
            </p:nvGraphicFramePr>
            <p:xfrm>
              <a:off x="40210" y="5203575"/>
              <a:ext cx="3535063" cy="13716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828655"/>
                    <a:gridCol w="208280"/>
                    <a:gridCol w="2498128"/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35" t="-4000" r="-326471" b="-36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Enrichment level.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35" t="-69333" r="-326471" b="-1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Maximum number of enrichment levels</a:t>
                          </a:r>
                          <a:r>
                            <a:rPr lang="en-US" sz="1200" baseline="0" dirty="0" smtClean="0"/>
                            <a:t> for each phase.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35" t="-254000" r="-326471" b="-1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Vector of degrees-of-freedom.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35" t="-354000" r="-326471" b="-1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Phase region.</a:t>
                          </a:r>
                          <a:endParaRPr lang="en-US" sz="12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26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49" y="4132172"/>
            <a:ext cx="3300572" cy="2258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25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Issue</a:t>
            </a:r>
            <a:r>
              <a:rPr lang="en-US" sz="3600" dirty="0" smtClean="0"/>
              <a:t>: Ill-conditioned analysis problems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971080"/>
                <a:ext cx="4038600" cy="26737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 smtClean="0"/>
                  <a:t>Approach</a:t>
                </a:r>
                <a:r>
                  <a:rPr lang="en-US" sz="1800" dirty="0" smtClean="0"/>
                  <a:t>:</a:t>
                </a:r>
              </a:p>
              <a:p>
                <a:pPr marL="177800" indent="-177800"/>
                <a:r>
                  <a:rPr lang="en-US" sz="1600" dirty="0" smtClean="0"/>
                  <a:t>Balance the influence of all degrees of freedom in the system (Lang et a., 2013).</a:t>
                </a:r>
              </a:p>
              <a:p>
                <a:pPr marL="177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0" smtClean="0">
                              <a:latin typeface="Cambria Math"/>
                            </a:rPr>
                            <m:t>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𝑙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trlPr>
                                            <a:rPr lang="en-US" sz="1400" b="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</m:sub>
                                        <m:sup/>
                                        <m:e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d</m:t>
                                          </m:r>
                                          <m:r>
                                            <a:rPr lang="en-US" sz="1400" b="1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𝐱</m:t>
                                          </m:r>
                                        </m:e>
                                      </m:nary>
                                    </m:num>
                                    <m:den>
                                      <m:nary>
                                        <m:naryPr>
                                          <m:ctrlPr>
                                            <a:rPr lang="en-US" sz="1400" b="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𝑒</m:t>
                                              </m:r>
                                            </m:sub>
                                            <m:sup/>
                                          </m:sSubSup>
                                        </m:sub>
                                        <m:sup/>
                                        <m:e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𝐱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d</m:t>
                                          </m:r>
                                          <m:r>
                                            <a:rPr lang="en-US" sz="1400" b="1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𝐱</m:t>
                                          </m:r>
                                        </m:e>
                                      </m:nary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971080"/>
                <a:ext cx="4038600" cy="2673710"/>
              </a:xfrm>
              <a:blipFill rotWithShape="1">
                <a:blip r:embed="rId3"/>
                <a:stretch>
                  <a:fillRect l="-1360" t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971080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Changes in topology may cause vanishing zone of influence for certain degrees-of-freedom.</a:t>
            </a:r>
            <a:r>
              <a:rPr lang="en-US" sz="1600" dirty="0" smtClean="0">
                <a:sym typeface="Wingdings"/>
              </a:rPr>
              <a:t> 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Ill-conditioning </a:t>
            </a:r>
            <a:r>
              <a:rPr lang="en-US" sz="1600" dirty="0" smtClean="0"/>
              <a:t>is </a:t>
            </a:r>
            <a:r>
              <a:rPr lang="en-US" sz="1600" b="1" dirty="0"/>
              <a:t>more pronounced in 3D </a:t>
            </a:r>
            <a:r>
              <a:rPr lang="en-US" sz="1600" dirty="0"/>
              <a:t>(more intersection patterns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57200" y="587822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condition number of the stiffness matrix increases. </a:t>
            </a:r>
            <a:r>
              <a:rPr lang="en-US" sz="1600" dirty="0" smtClean="0">
                <a:sym typeface="Wingdings"/>
              </a:rPr>
              <a:t></a:t>
            </a:r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599157"/>
                  </p:ext>
                </p:extLst>
              </p:nvPr>
            </p:nvGraphicFramePr>
            <p:xfrm>
              <a:off x="4840835" y="2818499"/>
              <a:ext cx="3437638" cy="84093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439103"/>
                    <a:gridCol w="271780"/>
                    <a:gridCol w="2726755"/>
                  </a:tblGrid>
                  <a:tr h="4605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/>
                                        <a:ea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Set of elements connected to node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lang="en-US" sz="14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/>
                                  <a:ea typeface="+mn-ea"/>
                                  <a:cs typeface="+mn-cs"/>
                                </a:rPr>
                                <m:t>.</m:t>
                              </m:r>
                            </m:oMath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</a:tr>
                  <a:tr h="2709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latin typeface="Cambria Math"/>
                                        <a:ea typeface="Cambria Math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Element</a:t>
                          </a:r>
                          <a:r>
                            <a:rPr lang="en-US" sz="1400" baseline="0" dirty="0" smtClean="0"/>
                            <a:t> domain of phase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dirty="0" smtClean="0">
                                  <a:latin typeface="Cambria Math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400" baseline="0" dirty="0" smtClean="0"/>
                            <a:t>.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599157"/>
                  </p:ext>
                </p:extLst>
              </p:nvPr>
            </p:nvGraphicFramePr>
            <p:xfrm>
              <a:off x="4840835" y="2818499"/>
              <a:ext cx="3437638" cy="84093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439103"/>
                    <a:gridCol w="271780"/>
                    <a:gridCol w="2726755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353" r="-684722" b="-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6174" t="-2353" r="-224" b="-70588"/>
                          </a:stretch>
                        </a:blipFill>
                      </a:tcPr>
                    </a:tc>
                  </a:tr>
                  <a:tr h="322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64151" r="-684722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: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6174" t="-164151" r="-224" b="-1320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7"/>
              <p:cNvSpPr txBox="1">
                <a:spLocks/>
              </p:cNvSpPr>
              <p:nvPr/>
            </p:nvSpPr>
            <p:spPr>
              <a:xfrm>
                <a:off x="4642735" y="3621025"/>
                <a:ext cx="4038600" cy="5879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7800" indent="-177800"/>
                <a:r>
                  <a:rPr lang="en-US" sz="1700" dirty="0" smtClean="0"/>
                  <a:t>Constraint degrees-of-freedom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𝑚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𝑙</m:t>
                          </m:r>
                        </m:sup>
                      </m:sSubSup>
                      <m:r>
                        <a:rPr lang="en-US" sz="1600" b="0" i="0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𝑡𝑜𝑙</m:t>
                          </m:r>
                        </m:sub>
                      </m:sSub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4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735" y="3621025"/>
                <a:ext cx="4038600" cy="587957"/>
              </a:xfrm>
              <a:prstGeom prst="rect">
                <a:avLst/>
              </a:prstGeom>
              <a:blipFill rotWithShape="1">
                <a:blip r:embed="rId5"/>
                <a:stretch>
                  <a:fillRect l="-604" t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2378"/>
            <a:ext cx="4038600" cy="276325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57200" y="5122299"/>
                <a:ext cx="4114800" cy="611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Example of vanishing zone of influence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22299"/>
                <a:ext cx="4114800" cy="611001"/>
              </a:xfrm>
              <a:prstGeom prst="rect">
                <a:avLst/>
              </a:prstGeom>
              <a:blipFill rotWithShape="1">
                <a:blip r:embed="rId7"/>
                <a:stretch>
                  <a:fillRect t="-2970" r="-1185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642735" y="6300675"/>
            <a:ext cx="4501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Preconditioner expanded to 3D and built upon enrichment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976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58510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Issue</a:t>
                </a:r>
                <a:r>
                  <a:rPr lang="en-US" dirty="0" smtClean="0"/>
                  <a:t>: Ensure continuity of solution at phase boundary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58510"/>
                <a:ext cx="8229600" cy="1143000"/>
              </a:xfrm>
              <a:blipFill rotWithShape="1">
                <a:blip r:embed="rId3"/>
                <a:stretch>
                  <a:fillRect l="-2000" t="-20321" r="-3556" b="-2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5" y="1362678"/>
            <a:ext cx="1828800" cy="1828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82915" y="1163105"/>
            <a:ext cx="1267365" cy="1960429"/>
            <a:chOff x="2190890" y="1477437"/>
            <a:chExt cx="1267365" cy="1960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90890" y="1477437"/>
                  <a:ext cx="12673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/>
                          </a:rPr>
                          <m:t>𝐮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latin typeface="Cambria Math"/>
                              </a:rPr>
                              <m:t>𝐱</m:t>
                            </m:r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0890" y="1477437"/>
                  <a:ext cx="1267365" cy="33855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/>
            <p:cNvCxnSpPr/>
            <p:nvPr/>
          </p:nvCxnSpPr>
          <p:spPr>
            <a:xfrm>
              <a:off x="2190890" y="1744951"/>
              <a:ext cx="0" cy="1692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190890" y="1752037"/>
              <a:ext cx="12673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190890" y="2591410"/>
              <a:ext cx="126736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016597" y="1752037"/>
              <a:ext cx="57608" cy="8393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613345" y="2591408"/>
              <a:ext cx="403252" cy="81673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24572" y="3072370"/>
              <a:ext cx="633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Kinks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65495" y="1165922"/>
            <a:ext cx="1344175" cy="1960429"/>
            <a:chOff x="3880710" y="1480254"/>
            <a:chExt cx="1344175" cy="1960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880710" y="1480254"/>
                  <a:ext cx="12673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/>
                          </a:rPr>
                          <m:t>𝐮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latin typeface="Cambria Math"/>
                              </a:rPr>
                              <m:t>𝐱</m:t>
                            </m:r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710" y="1480254"/>
                  <a:ext cx="1267365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3880710" y="1747768"/>
              <a:ext cx="0" cy="1692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880710" y="1754854"/>
              <a:ext cx="12673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880710" y="2594227"/>
              <a:ext cx="126736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245557" y="1764926"/>
              <a:ext cx="57608" cy="8393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303165" y="2594225"/>
              <a:ext cx="403252" cy="81673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14392" y="3075187"/>
              <a:ext cx="710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Jumps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48075" y="1683909"/>
                <a:ext cx="353872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Heaviside function allows for discontinuities of the states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𝐮</m:t>
                    </m:r>
                  </m:oMath>
                </a14:m>
                <a:r>
                  <a:rPr lang="en-US" dirty="0"/>
                  <a:t> along the phase boundaries.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75" y="1683909"/>
                <a:ext cx="3538725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1207" t="-2538" r="-15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0" y="3147565"/>
                <a:ext cx="9144000" cy="3499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/>
                  <a:t>Hypothesis</a:t>
                </a:r>
                <a:r>
                  <a:rPr lang="en-US" dirty="0"/>
                  <a:t>: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Can we accurately </a:t>
                </a:r>
                <a:r>
                  <a:rPr lang="en-US" b="1" dirty="0"/>
                  <a:t>enforce boundary conditions</a:t>
                </a:r>
                <a:r>
                  <a:rPr lang="en-US" dirty="0"/>
                  <a:t> on the phase interface without extensive </a:t>
                </a:r>
                <a:r>
                  <a:rPr lang="en-US" b="1" dirty="0"/>
                  <a:t>mesh refinement</a:t>
                </a:r>
                <a:r>
                  <a:rPr lang="en-US" dirty="0"/>
                  <a:t>?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Can we ensure continuity of solution?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/>
                          </a:rPr>
                          <m:t>𝐮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/>
                          </a:rPr>
                          <m:t>𝐮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on</m:t>
                    </m:r>
                    <m:r>
                      <a:rPr lang="en-US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/>
                  <a:t> for “material-material” problems.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Approach</a:t>
                </a:r>
                <a:r>
                  <a:rPr lang="en-US" dirty="0"/>
                  <a:t>: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Stabilized Lagrange multipliers.</a:t>
                </a:r>
              </a:p>
              <a:p>
                <a:pPr marL="5127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l-GR" sz="1600" b="1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l-GR" sz="1600" b="1" i="1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𝝈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sup>
                                      </m:sSup>
                                      <m:r>
                                        <a:rPr lang="en-US" sz="1600" b="1" i="1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𝝈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𝐵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/>
                                      <a:ea typeface="Cambria Math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/>
                                          <a:ea typeface="Cambria Math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=0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  <m:r>
                        <a:rPr lang="en-US" sz="1600">
                          <a:latin typeface="Cambria Math"/>
                        </a:rPr>
                        <m:t>−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l-GR" sz="1600" b="1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/>
                                      <a:ea typeface="Cambria Math"/>
                                    </a:rPr>
                                    <m:t>𝐮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/>
                                      <a:ea typeface="Cambria Math"/>
                                    </a:rPr>
                                    <m:t>𝐮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𝐵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  <m:r>
                        <a:rPr lang="en-US" sz="1600">
                          <a:latin typeface="Cambria Math"/>
                          <a:ea typeface="Cambria Math"/>
                        </a:rPr>
                        <m:t>−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δ</m:t>
                          </m:r>
                          <m:d>
                            <m:dPr>
                              <m:ctrlPr>
                                <a:rPr lang="el-GR" sz="1600" b="1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/>
                                      <a:ea typeface="Cambria Math"/>
                                    </a:rPr>
                                    <m:t>𝐮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sup>
                              </m:sSup>
                              <m:r>
                                <a:rPr lang="en-US" sz="1600" b="1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/>
                                      <a:ea typeface="Cambria Math"/>
                                    </a:rPr>
                                    <m:t>𝐮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𝐵</m:t>
                                  </m:r>
                                </m:sup>
                              </m:sSup>
                            </m:e>
                          </m:d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l-GR" sz="1600" b="1" i="1">
                              <a:latin typeface="Cambria Math"/>
                              <a:ea typeface="Cambria Math"/>
                            </a:rPr>
                            <m:t>𝝀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 err="1"/>
                  <a:t>Nitsche</a:t>
                </a:r>
                <a:r>
                  <a:rPr lang="en-US" dirty="0"/>
                  <a:t> method (penalty enforcement).</a:t>
                </a:r>
              </a:p>
              <a:p>
                <a:pPr marL="512763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Proper treatment of interface conditions is key to obtaining accurate solution gradient along interface. </a:t>
                </a:r>
                <a:r>
                  <a:rPr lang="en-US" dirty="0" smtClean="0">
                    <a:sym typeface="Wingdings"/>
                  </a:rPr>
                  <a:t>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7565"/>
                <a:ext cx="9144000" cy="3499291"/>
              </a:xfrm>
              <a:prstGeom prst="rect">
                <a:avLst/>
              </a:prstGeom>
              <a:blipFill rotWithShape="1">
                <a:blip r:embed="rId8"/>
                <a:stretch>
                  <a:fillRect l="-400" t="-871"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8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Issue</a:t>
            </a:r>
            <a:r>
              <a:rPr lang="en-US" dirty="0" smtClean="0"/>
              <a:t>: Controlling the shape of the level set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155"/>
            <a:ext cx="3200400" cy="2200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0399" y="1547155"/>
            <a:ext cx="25621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Motivation</a:t>
            </a:r>
            <a:r>
              <a:rPr lang="en-US" sz="1600" dirty="0"/>
              <a:t>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/>
              <a:t>Emergence of numerical artifacts in optimization problem.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600" dirty="0"/>
              <a:t>Convergence to local minima</a:t>
            </a:r>
            <a:r>
              <a:rPr lang="en-US" sz="1600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27456" y="3762505"/>
            <a:ext cx="32165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Open issues</a:t>
            </a:r>
            <a:r>
              <a:rPr lang="en-US" sz="1600" dirty="0" smtClean="0"/>
              <a:t>: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600" dirty="0" smtClean="0"/>
              <a:t>What </a:t>
            </a:r>
            <a:r>
              <a:rPr lang="en-US" sz="1600" dirty="0"/>
              <a:t>are the effects </a:t>
            </a:r>
            <a:r>
              <a:rPr lang="en-US" sz="1600" dirty="0" smtClean="0"/>
              <a:t>of applying </a:t>
            </a:r>
            <a:r>
              <a:rPr lang="en-US" sz="1600" dirty="0"/>
              <a:t>a </a:t>
            </a:r>
            <a:r>
              <a:rPr lang="en-US" sz="1600" b="1" dirty="0"/>
              <a:t>perimeter </a:t>
            </a:r>
            <a:r>
              <a:rPr lang="en-US" sz="1600" b="1" dirty="0" smtClean="0"/>
              <a:t>constraint </a:t>
            </a:r>
            <a:r>
              <a:rPr lang="en-US" sz="1600" dirty="0" smtClean="0"/>
              <a:t>in 3D?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600" dirty="0"/>
              <a:t>Does </a:t>
            </a:r>
            <a:r>
              <a:rPr lang="en-US" sz="1600" dirty="0" smtClean="0"/>
              <a:t>it provide</a:t>
            </a:r>
            <a:r>
              <a:rPr lang="en-US" sz="1600" b="1" dirty="0" smtClean="0"/>
              <a:t> local shape control</a:t>
            </a:r>
            <a:r>
              <a:rPr lang="en-US" sz="1600" dirty="0" smtClean="0"/>
              <a:t>? </a:t>
            </a:r>
            <a:r>
              <a:rPr lang="en-US" sz="1600" dirty="0"/>
              <a:t>e.g. minimum feature </a:t>
            </a:r>
            <a:r>
              <a:rPr lang="en-US" sz="1600" dirty="0" smtClean="0"/>
              <a:t>size?</a:t>
            </a:r>
            <a:endParaRPr lang="en-US" sz="1600" dirty="0" smtClean="0">
              <a:sym typeface="Wingding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12610" y="3424181"/>
                <a:ext cx="12614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SE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0" y="3424181"/>
                <a:ext cx="1261482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449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0" y="3731958"/>
            <a:ext cx="27285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Hypothesis</a:t>
            </a:r>
            <a:r>
              <a:rPr lang="en-US" sz="1600" dirty="0"/>
              <a:t>: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600" dirty="0"/>
              <a:t>We can control the shape of the design through regularization techniques</a:t>
            </a:r>
            <a:r>
              <a:rPr lang="en-US" sz="1600" dirty="0" smtClean="0"/>
              <a:t>.</a:t>
            </a:r>
          </a:p>
          <a:p>
            <a:r>
              <a:rPr lang="en-US" sz="1600" b="1" dirty="0"/>
              <a:t>Objective</a:t>
            </a:r>
            <a:r>
              <a:rPr lang="en-US" sz="1600" dirty="0"/>
              <a:t>:</a:t>
            </a:r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600" dirty="0"/>
              <a:t>Use regularization technique to:</a:t>
            </a:r>
          </a:p>
          <a:p>
            <a:pPr lvl="1" indent="-234950">
              <a:buFont typeface="Arial" panose="020B0604020202020204" pitchFamily="34" charset="0"/>
              <a:buChar char="•"/>
            </a:pPr>
            <a:r>
              <a:rPr lang="en-US" sz="1600" dirty="0"/>
              <a:t>Avoid local minima with poor performance.</a:t>
            </a:r>
          </a:p>
          <a:p>
            <a:pPr lvl="1" indent="-234950">
              <a:buFont typeface="Arial" panose="020B0604020202020204" pitchFamily="34" charset="0"/>
              <a:buChar char="•"/>
            </a:pPr>
            <a:r>
              <a:rPr lang="en-US" sz="1600" b="1" dirty="0"/>
              <a:t>Control geometrical properties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28560" y="4494220"/>
                <a:ext cx="1516248" cy="773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60" y="4494220"/>
                <a:ext cx="1516248" cy="7731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28560" y="5267380"/>
                <a:ext cx="1978939" cy="773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𝐧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𝐧</m:t>
                          </m:r>
                          <m:r>
                            <a:rPr lang="en-US" b="1" i="0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60" y="5267380"/>
                <a:ext cx="1978939" cy="7731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07499" y="4741861"/>
            <a:ext cx="1219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Perimeter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7499" y="5509961"/>
            <a:ext cx="1219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Curvature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56" y="1547155"/>
            <a:ext cx="3200400" cy="2200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39918" y="3424181"/>
                <a:ext cx="16914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18" y="3424181"/>
                <a:ext cx="1691472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2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5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Issue</a:t>
            </a:r>
            <a:r>
              <a:rPr lang="en-US" dirty="0" smtClean="0"/>
              <a:t>: Emergence of numerical geometrical artifacts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5854" y="4087037"/>
                <a:ext cx="8602719" cy="214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Approach</a:t>
                </a:r>
                <a:r>
                  <a:rPr lang="en-US" dirty="0" smtClean="0"/>
                  <a:t>:</a:t>
                </a:r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Adding </a:t>
                </a:r>
                <a:r>
                  <a:rPr lang="en-US" dirty="0"/>
                  <a:t>soft springs between every </a:t>
                </a:r>
                <a:r>
                  <a:rPr lang="en-US" dirty="0" smtClean="0"/>
                  <a:t>material point </a:t>
                </a:r>
                <a:r>
                  <a:rPr lang="en-US" dirty="0"/>
                  <a:t>and a fictitious </a:t>
                </a:r>
                <a:r>
                  <a:rPr lang="en-US" dirty="0" smtClean="0"/>
                  <a:t>support.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1" i="0" smtClean="0">
                              <a:latin typeface="Cambria Math"/>
                            </a:rPr>
                            <m:t>𝐍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1" i="0" smtClean="0">
                              <a:latin typeface="Cambria Math"/>
                            </a:rPr>
                            <m:t>𝐮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denotes the stiffness of the distributed system </a:t>
                </a:r>
                <a:r>
                  <a:rPr lang="en-US" dirty="0" smtClean="0"/>
                  <a:t>of springs,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 smtClean="0"/>
                  <a:t>, for all examples.</a:t>
                </a:r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perimeter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4" y="4087037"/>
                <a:ext cx="8602719" cy="2147639"/>
              </a:xfrm>
              <a:prstGeom prst="rect">
                <a:avLst/>
              </a:prstGeom>
              <a:blipFill rotWithShape="1">
                <a:blip r:embed="rId2"/>
                <a:stretch>
                  <a:fillRect l="-425" t="-1416" b="-2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50" y="1534346"/>
            <a:ext cx="3657143" cy="25142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5855" y="1534346"/>
            <a:ext cx="4186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dirty="0" smtClean="0"/>
              <a:t>For “</a:t>
            </a:r>
            <a:r>
              <a:rPr lang="en-US" b="1" dirty="0" smtClean="0">
                <a:solidFill>
                  <a:schemeClr val="tx2"/>
                </a:solidFill>
              </a:rPr>
              <a:t>solid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rgbClr val="FF0000"/>
                </a:solidFill>
              </a:rPr>
              <a:t>void</a:t>
            </a:r>
            <a:r>
              <a:rPr lang="en-US" dirty="0" smtClean="0"/>
              <a:t>” problems, designs with free floating pieces of material may be generated in the course of the optimization process.</a:t>
            </a:r>
          </a:p>
          <a:p>
            <a:pPr marL="234950" indent="-234950">
              <a:buFont typeface="Arial" panose="020B0604020202020204" pitchFamily="34" charset="0"/>
              <a:buChar char="•"/>
            </a:pPr>
            <a:r>
              <a:rPr lang="en-US" dirty="0" smtClean="0"/>
              <a:t>Causes ill-conditioning of the system.</a:t>
            </a:r>
          </a:p>
          <a:p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839363" y="2737710"/>
            <a:ext cx="192027" cy="230430"/>
            <a:chOff x="5839363" y="2737710"/>
            <a:chExt cx="192027" cy="230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874330" y="2737710"/>
              <a:ext cx="0" cy="2304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5839363" y="2737710"/>
              <a:ext cx="192027" cy="229487"/>
              <a:chOff x="5839363" y="2737710"/>
              <a:chExt cx="192027" cy="229487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H="1">
                <a:off x="598954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595458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591273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587433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5839365" y="277611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5839365" y="281452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839364" y="285292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5839364" y="289133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5839363" y="2928792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839365" y="273771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6377035" y="3128817"/>
            <a:ext cx="192027" cy="230430"/>
            <a:chOff x="5839363" y="2737710"/>
            <a:chExt cx="192027" cy="230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874330" y="2737710"/>
              <a:ext cx="0" cy="2304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5839363" y="2737710"/>
              <a:ext cx="192027" cy="229487"/>
              <a:chOff x="5839363" y="2737710"/>
              <a:chExt cx="192027" cy="229487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>
                <a:off x="598954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595458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591273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587433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5839365" y="277611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5839365" y="281452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5839364" y="285292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5839364" y="289133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839363" y="2928792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5839365" y="273771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 rot="10800000">
            <a:off x="6987880" y="2604235"/>
            <a:ext cx="192027" cy="230430"/>
            <a:chOff x="5839363" y="2737710"/>
            <a:chExt cx="192027" cy="230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5874330" y="2737710"/>
              <a:ext cx="0" cy="2304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839363" y="2737710"/>
              <a:ext cx="192027" cy="229487"/>
              <a:chOff x="5839363" y="2737710"/>
              <a:chExt cx="192027" cy="229487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598954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595458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91273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587433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5839365" y="277611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839365" y="281452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839364" y="285292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5839364" y="289133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5839363" y="2928792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5839365" y="273771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/>
          <p:cNvGrpSpPr/>
          <p:nvPr/>
        </p:nvGrpSpPr>
        <p:grpSpPr>
          <a:xfrm rot="10800000">
            <a:off x="7644400" y="1585560"/>
            <a:ext cx="192027" cy="230430"/>
            <a:chOff x="5839363" y="2737710"/>
            <a:chExt cx="192027" cy="23043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5874330" y="2737710"/>
              <a:ext cx="0" cy="23043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5839363" y="2737710"/>
              <a:ext cx="192027" cy="229487"/>
              <a:chOff x="5839363" y="2737710"/>
              <a:chExt cx="192027" cy="229487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598954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 flipV="1">
                <a:off x="595458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5912735" y="2814520"/>
                <a:ext cx="4184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5874330" y="2814520"/>
                <a:ext cx="38405" cy="7681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5839365" y="277611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839365" y="281452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5839364" y="2852925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5839364" y="289133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5839363" y="2928792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839365" y="2737710"/>
                <a:ext cx="34965" cy="38405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774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" y="1086295"/>
            <a:ext cx="27432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90" y="4351257"/>
            <a:ext cx="2743200" cy="251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0" y="4350720"/>
            <a:ext cx="2743200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5" y="10955"/>
            <a:ext cx="9116625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Convergence rate /</a:t>
            </a:r>
            <a:br>
              <a:rPr lang="en-US" sz="3600" dirty="0" smtClean="0"/>
            </a:br>
            <a:r>
              <a:rPr lang="en-US" sz="3600" dirty="0" smtClean="0"/>
              <a:t>feature size control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3991" y="377464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SIMP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97190" y="377464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LSM-XFEM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51749" y="1243518"/>
                <a:ext cx="2035465" cy="1837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8275" indent="-168275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(+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P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1600" dirty="0" smtClean="0"/>
              </a:p>
              <a:p>
                <a:pPr marL="168275" indent="-168275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Maximum stiffness for given mass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10%</m:t>
                    </m:r>
                  </m:oMath>
                </a14:m>
                <a:endParaRPr lang="en-US" sz="1600" dirty="0" smtClean="0"/>
              </a:p>
              <a:p>
                <a:pPr marL="168275" indent="-1682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1.6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sz="1600" dirty="0"/>
              </a:p>
              <a:p>
                <a:pPr marL="168275" indent="-1682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65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×65×65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49" y="1243518"/>
                <a:ext cx="2035465" cy="1837811"/>
              </a:xfrm>
              <a:prstGeom prst="rect">
                <a:avLst/>
              </a:prstGeom>
              <a:blipFill rotWithShape="1">
                <a:blip r:embed="rId5"/>
                <a:stretch>
                  <a:fillRect l="-1198" t="-99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55425" y="6119336"/>
            <a:ext cx="3345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 smtClean="0"/>
              <a:t>No issues with minimum feature size.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 smtClean="0"/>
              <a:t>Strain energies are similar.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 smtClean="0"/>
              <a:t>Convergence is faster.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397191" y="4043481"/>
                <a:ext cx="2743200" cy="30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SE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i="1" dirty="0" smtClean="0">
                          <a:latin typeface="Cambria Math"/>
                        </a:rPr>
                        <m:t>3.5244</m:t>
                      </m:r>
                      <m:r>
                        <a:rPr lang="en-US" sz="1400" i="1" dirty="0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40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191" y="4043481"/>
                <a:ext cx="2743200" cy="30723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53990" y="4042943"/>
                <a:ext cx="27432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SE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i="1" dirty="0" smtClean="0">
                          <a:latin typeface="Cambria Math"/>
                        </a:rPr>
                        <m:t>3.5</m:t>
                      </m:r>
                      <m:r>
                        <a:rPr lang="en-US" sz="1400" b="0" i="1" dirty="0" smtClean="0">
                          <a:latin typeface="Cambria Math"/>
                        </a:rPr>
                        <m:t>519</m:t>
                      </m:r>
                      <m:r>
                        <a:rPr lang="en-US" sz="1400" i="1" dirty="0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40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90" y="4042943"/>
                <a:ext cx="274320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5" y="3928265"/>
            <a:ext cx="2743200" cy="22366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9"/>
          <a:stretch/>
        </p:blipFill>
        <p:spPr>
          <a:xfrm>
            <a:off x="4460455" y="1205110"/>
            <a:ext cx="2377440" cy="23972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837895" y="1197217"/>
            <a:ext cx="23061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Issue</a:t>
            </a:r>
            <a:r>
              <a:rPr lang="en-US" sz="1400" dirty="0" smtClean="0"/>
              <a:t>: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 smtClean="0"/>
              <a:t>Design sensitivities differ from zero near the interface.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 smtClean="0"/>
              <a:t>No new domains of solid can emerge, only possible to merge existing.</a:t>
            </a:r>
          </a:p>
          <a:p>
            <a:r>
              <a:rPr lang="en-US" sz="1400" b="1" dirty="0" smtClean="0"/>
              <a:t>Approach</a:t>
            </a:r>
            <a:r>
              <a:rPr lang="en-US" sz="1400" dirty="0" smtClean="0"/>
              <a:t>: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 smtClean="0"/>
              <a:t>Seeding the initial design with several </a:t>
            </a:r>
            <a:r>
              <a:rPr lang="en-US" sz="1400" b="1" dirty="0" smtClean="0">
                <a:solidFill>
                  <a:srgbClr val="FF0000"/>
                </a:solidFill>
              </a:rPr>
              <a:t>void </a:t>
            </a:r>
            <a:r>
              <a:rPr lang="en-US" sz="1400" dirty="0" smtClean="0"/>
              <a:t>areas.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675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 and XFEM comparison: Mesh convergence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4" y="1508750"/>
            <a:ext cx="2413846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5909984"/>
                <a:ext cx="4572000" cy="969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stiffness for given mass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10%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1.6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09984"/>
                <a:ext cx="4572000" cy="969496"/>
              </a:xfrm>
              <a:prstGeom prst="rect">
                <a:avLst/>
              </a:prstGeom>
              <a:blipFill rotWithShape="1">
                <a:blip r:embed="rId3"/>
                <a:stretch>
                  <a:fillRect l="-800" t="-3125" b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55" y="1469868"/>
            <a:ext cx="1143160" cy="2381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15" y="1469869"/>
            <a:ext cx="1143160" cy="2381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75" y="1469870"/>
            <a:ext cx="1143160" cy="2381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35" y="1469872"/>
            <a:ext cx="1143160" cy="2381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7815" y="2514741"/>
            <a:ext cx="176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SIMP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82268" y="5317833"/>
            <a:ext cx="198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LSM-XFEM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3867"/>
            <a:ext cx="1143160" cy="23815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35" y="4503867"/>
            <a:ext cx="1143160" cy="2381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0" y="4052591"/>
                <a:ext cx="1143160" cy="27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/>
                        </a:rPr>
                        <m:t>40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1200" b="0" i="1" dirty="0" smtClean="0">
                          <a:latin typeface="Cambria Math"/>
                          <a:ea typeface="Cambria Math"/>
                        </a:rPr>
                        <m:t>10×10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52591"/>
                <a:ext cx="1143160" cy="27699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12715" y="4043481"/>
                <a:ext cx="1143160" cy="27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/>
                        </a:rPr>
                        <m:t>6</m:t>
                      </m:r>
                      <m:r>
                        <a:rPr lang="en-US" sz="1200" i="1" dirty="0" smtClean="0">
                          <a:latin typeface="Cambria Math"/>
                        </a:rPr>
                        <m:t>0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1200" b="0" i="1" dirty="0" smtClean="0">
                          <a:latin typeface="Cambria Math"/>
                          <a:ea typeface="Cambria Math"/>
                        </a:rPr>
                        <m:t>15×1</m:t>
                      </m:r>
                      <m:r>
                        <a:rPr lang="en-US" sz="1200" b="0" i="0" dirty="0" smtClean="0">
                          <a:latin typeface="Cambria Math"/>
                          <a:ea typeface="Cambria Math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715" y="4043481"/>
                <a:ext cx="1143160" cy="27699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55875" y="4043480"/>
                <a:ext cx="1143160" cy="27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/>
                        </a:rPr>
                        <m:t>8</m:t>
                      </m:r>
                      <m:r>
                        <a:rPr lang="en-US" sz="1200" i="1" dirty="0" smtClean="0">
                          <a:latin typeface="Cambria Math"/>
                        </a:rPr>
                        <m:t>0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1200" b="0" i="1" dirty="0" smtClean="0">
                          <a:latin typeface="Cambria Math"/>
                          <a:ea typeface="Cambria Math"/>
                        </a:rPr>
                        <m:t>20×</m:t>
                      </m:r>
                      <m:r>
                        <a:rPr lang="en-US" sz="1200" b="0" i="0" dirty="0" smtClean="0">
                          <a:latin typeface="Cambria Math"/>
                          <a:ea typeface="Cambria Math"/>
                        </a:rPr>
                        <m:t>20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75" y="4043480"/>
                <a:ext cx="1143160" cy="27699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999035" y="4043480"/>
                <a:ext cx="1143160" cy="27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/>
                        </a:rPr>
                        <m:t>12</m:t>
                      </m:r>
                      <m:r>
                        <a:rPr lang="en-US" sz="1200" i="1" dirty="0" smtClean="0">
                          <a:latin typeface="Cambria Math"/>
                        </a:rPr>
                        <m:t>0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1200" b="0" i="1" dirty="0" smtClean="0">
                          <a:latin typeface="Cambria Math"/>
                          <a:ea typeface="Cambria Math"/>
                        </a:rPr>
                        <m:t>30×</m:t>
                      </m:r>
                      <m:r>
                        <a:rPr lang="en-US" sz="1200" b="0" i="0" dirty="0" smtClean="0">
                          <a:latin typeface="Cambria Math"/>
                          <a:ea typeface="Cambria Math"/>
                        </a:rPr>
                        <m:t>30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035" y="4043480"/>
                <a:ext cx="1143160" cy="2769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855875" y="3774645"/>
                <a:ext cx="2288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/>
                            </a:rPr>
                            <m:t>SE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r>
                        <a:rPr lang="en-US" sz="1200" i="1" dirty="0" smtClean="0">
                          <a:latin typeface="Cambria Math"/>
                        </a:rPr>
                        <m:t>2.6555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20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200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75" y="3774645"/>
                <a:ext cx="2288125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55875" y="4312315"/>
                <a:ext cx="228812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/>
                            </a:rPr>
                            <m:t>SE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/>
                        </a:rPr>
                        <m:t>9.8262</m:t>
                      </m:r>
                      <m:r>
                        <a:rPr lang="en-US" sz="1200" i="1" dirty="0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200" i="1" dirty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200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75" y="4312315"/>
                <a:ext cx="2288125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00645" y="4589314"/>
                <a:ext cx="2283875" cy="2056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SIMP design changes with mesh refinement because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XFEM, only local details are improved.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45" y="4589314"/>
                <a:ext cx="2283875" cy="2056012"/>
              </a:xfrm>
              <a:prstGeom prst="rect">
                <a:avLst/>
              </a:prstGeom>
              <a:blipFill rotWithShape="1">
                <a:blip r:embed="rId16"/>
                <a:stretch>
                  <a:fillRect l="-1600" t="-1484" r="-2400" b="-3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11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Smoothing filter / feature size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3340" y="5925324"/>
                <a:ext cx="2286319" cy="56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=0.16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40" y="5925324"/>
                <a:ext cx="2286319" cy="5615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560318" y="5925325"/>
                <a:ext cx="2286320" cy="56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=0.16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318" y="5925325"/>
                <a:ext cx="2286320" cy="5615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40" y="1815020"/>
            <a:ext cx="2286319" cy="4096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18" y="1815020"/>
            <a:ext cx="2286319" cy="4096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3838" y="1445688"/>
                <a:ext cx="2496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120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×30×30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38" y="1445688"/>
                <a:ext cx="249632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0" y="3228945"/>
            <a:ext cx="133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SIMP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721210" y="3228945"/>
            <a:ext cx="142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LSM-XFEM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19659" y="2276850"/>
                <a:ext cx="2200503" cy="3259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SIMP approach leads to the same </a:t>
                </a:r>
                <a:r>
                  <a:rPr lang="en-US" dirty="0" smtClean="0"/>
                  <a:t>layout for a mesh independent filter.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results in a less smooth design</a:t>
                </a:r>
                <a:r>
                  <a:rPr lang="en-US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 smtClean="0"/>
                  <a:t> does not control shape.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659" y="2276850"/>
                <a:ext cx="2200503" cy="3259162"/>
              </a:xfrm>
              <a:prstGeom prst="rect">
                <a:avLst/>
              </a:prstGeom>
              <a:blipFill rotWithShape="1">
                <a:blip r:embed="rId7"/>
                <a:stretch>
                  <a:fillRect l="-1939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0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design / feature size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9" y="1842447"/>
            <a:ext cx="2286319" cy="4286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1" y="1842447"/>
            <a:ext cx="2286319" cy="4286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3838" y="1445688"/>
                <a:ext cx="2496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120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×30×30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38" y="1445688"/>
                <a:ext cx="249632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0" y="636249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LSM-XFEM restarted from SIMP design.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1999" y="636249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LSM-XFEM restarted from XFEM design.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56" y="1842447"/>
            <a:ext cx="685800" cy="1428750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0" y="1907353"/>
            <a:ext cx="685800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849559" y="2084825"/>
                <a:ext cx="3642691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Constrain the perimeter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dirty="0" smtClean="0"/>
                  <a:t> using perimeter from SIMP.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Open issues</a:t>
                </a:r>
                <a:r>
                  <a:rPr lang="en-US" dirty="0" smtClean="0"/>
                  <a:t>:</a:t>
                </a:r>
              </a:p>
              <a:p>
                <a:pPr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Neither perimeter constraint nor smoothing  control the local feature size.</a:t>
                </a:r>
              </a:p>
              <a:p>
                <a:pPr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Effect </a:t>
                </a:r>
                <a:r>
                  <a:rPr lang="en-US" dirty="0"/>
                  <a:t>of </a:t>
                </a:r>
                <a:r>
                  <a:rPr lang="en-US" dirty="0" smtClean="0"/>
                  <a:t>a perimeter constraint is non-intuitive.</a:t>
                </a:r>
              </a:p>
              <a:p>
                <a:pPr lvl="1" indent="-177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7800" lvl="1" indent="-1778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Approach</a:t>
                </a:r>
                <a:r>
                  <a:rPr lang="en-US" dirty="0" smtClean="0"/>
                  <a:t>:</a:t>
                </a:r>
              </a:p>
              <a:p>
                <a:pPr marL="463550"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 minimum feature size control approach is outside the scope of this work.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59" y="2084825"/>
                <a:ext cx="3642691" cy="3970318"/>
              </a:xfrm>
              <a:prstGeom prst="rect">
                <a:avLst/>
              </a:prstGeom>
              <a:blipFill rotWithShape="1">
                <a:blip r:embed="rId7"/>
                <a:stretch>
                  <a:fillRect l="-1003" t="-768" r="-1171" b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8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 smtClean="0"/>
              <a:t>Topology optimization</a:t>
            </a:r>
            <a:endParaRPr lang="en-US" dirty="0"/>
          </a:p>
        </p:txBody>
      </p:sp>
      <p:pic>
        <p:nvPicPr>
          <p:cNvPr id="1026" name="Picture 2" descr="http://www.news.illinois.edu/WebsandThumbs/paulino,glaucio/trio-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14" y="1924651"/>
            <a:ext cx="27432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ca Frattari used solidThinking Inspire to create an optimized architectural structure with an organic desig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4" y="1956723"/>
            <a:ext cx="2286000" cy="17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1314" y="3683119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Architectural structure with an organic design.</a:t>
            </a:r>
            <a:endParaRPr lang="en-US" sz="1400" dirty="0"/>
          </a:p>
        </p:txBody>
      </p:sp>
      <p:pic>
        <p:nvPicPr>
          <p:cNvPr id="1030" name="Picture 6" descr="http://www.deskeng.com/de/img/fast-app-altairs-optistruct-helps-boeing-optimize-rotorcraft-design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 r="9186" b="7740"/>
          <a:stretch/>
        </p:blipFill>
        <p:spPr bwMode="auto">
          <a:xfrm>
            <a:off x="6367910" y="3752696"/>
            <a:ext cx="2743200" cy="25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.slidesharecdn.com/lazarostsioraklidisinterfeasection1625oct-111118050132-phpapp01/95/modeling-structural-cfd-analysis-and-optimization-of-uav-12-728.jpg?cb=132161527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2388" r="45663" b="13167"/>
          <a:stretch/>
        </p:blipFill>
        <p:spPr bwMode="auto">
          <a:xfrm>
            <a:off x="117020" y="4382025"/>
            <a:ext cx="35941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opology-opt.com/wp-content/uploads/2011/05/tembr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43" y="1278320"/>
            <a:ext cx="2743200" cy="20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98420" y="3327083"/>
            <a:ext cx="28821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Cast structure for a wind turbine.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71314" y="1163105"/>
            <a:ext cx="487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Topology optimization = formulation of optimization problem + physics / mechanics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11120" y="5191836"/>
            <a:ext cx="1795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10% reduction in turbulence by optimizing nose of drone.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143114" y="3816951"/>
            <a:ext cx="2743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Model custom </a:t>
            </a:r>
            <a:r>
              <a:rPr lang="en-US" sz="1400" dirty="0"/>
              <a:t>bone replacement implants for facial reconstruction surgery.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7910" y="6252874"/>
            <a:ext cx="1371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Baseline ramp design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739510" y="6252874"/>
            <a:ext cx="1371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Optimized ramp design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260350" y="6078945"/>
            <a:ext cx="479160" cy="115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64840" y="6145943"/>
            <a:ext cx="479160" cy="115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640" y="10955"/>
            <a:ext cx="86027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Two-phase problem / manufacturing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1" b="50000"/>
          <a:stretch/>
        </p:blipFill>
        <p:spPr>
          <a:xfrm>
            <a:off x="4558637" y="1682406"/>
            <a:ext cx="4582917" cy="1132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6" y="4726153"/>
            <a:ext cx="365760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0" y="1629364"/>
            <a:ext cx="4572000" cy="1684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5424" y="3468533"/>
                <a:ext cx="4404501" cy="1225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stiffness for given mass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3</m:t>
                    </m:r>
                    <m:r>
                      <a:rPr lang="en-US" i="1" dirty="0" smtClean="0">
                        <a:latin typeface="Cambria Math"/>
                      </a:rPr>
                      <m:t>0%</m:t>
                    </m:r>
                  </m:oMath>
                </a14:m>
                <a:endParaRPr lang="en-US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𝜌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1.6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dirty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120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×30×30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4" y="3468533"/>
                <a:ext cx="4404501" cy="1225079"/>
              </a:xfrm>
              <a:prstGeom prst="rect">
                <a:avLst/>
              </a:prstGeom>
              <a:blipFill rotWithShape="1">
                <a:blip r:embed="rId5"/>
                <a:stretch>
                  <a:fillRect l="-830" t="-2488" b="-4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>
          <a:xfrm>
            <a:off x="4493385" y="5407690"/>
            <a:ext cx="4572000" cy="1132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>
          <a:xfrm>
            <a:off x="4575060" y="4332350"/>
            <a:ext cx="4572000" cy="1132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4418380" y="2796151"/>
            <a:ext cx="4572000" cy="1132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5060" y="3865905"/>
                <a:ext cx="456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Extract surface through </a:t>
                </a:r>
                <a:r>
                  <a:rPr lang="en-US" sz="1400" dirty="0" err="1" smtClean="0"/>
                  <a:t>isolevels</a:t>
                </a:r>
                <a:r>
                  <a:rPr lang="en-US" sz="1400" dirty="0" smtClean="0"/>
                  <a:t>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sz="1400" dirty="0" smtClean="0"/>
                  <a:t>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Choosing correct value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sz="1400" dirty="0" smtClean="0"/>
                  <a:t> not trivial.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60" y="3865905"/>
                <a:ext cx="4566104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267" t="-1163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575060" y="6539268"/>
            <a:ext cx="4579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dirty="0" smtClean="0"/>
              <a:t>Extract threshold of subdomains for specific region.</a:t>
            </a:r>
            <a:endParaRPr lang="en-US" sz="1400" dirty="0"/>
          </a:p>
        </p:txBody>
      </p:sp>
      <p:cxnSp>
        <p:nvCxnSpPr>
          <p:cNvPr id="15" name="Elbow Connector 14"/>
          <p:cNvCxnSpPr>
            <a:stCxn id="13" idx="1"/>
            <a:endCxn id="6" idx="2"/>
          </p:cNvCxnSpPr>
          <p:nvPr/>
        </p:nvCxnSpPr>
        <p:spPr>
          <a:xfrm rot="10800000">
            <a:off x="2273926" y="6387313"/>
            <a:ext cx="2301134" cy="30584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67483" y="1430109"/>
                <a:ext cx="998530" cy="462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𝐴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𝐵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83" y="1430109"/>
                <a:ext cx="998530" cy="462691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42634" y="1430109"/>
                <a:ext cx="998530" cy="462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𝐴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𝐵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/>
                        </a:rPr>
                        <m:t>=0.1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634" y="1430109"/>
                <a:ext cx="998530" cy="462691"/>
              </a:xfrm>
              <a:prstGeom prst="rect">
                <a:avLst/>
              </a:prstGeom>
              <a:blipFill rotWithShape="1"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67483" y="2582259"/>
                <a:ext cx="998530" cy="462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𝐴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</a:rPr>
                                <m:t>𝐵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/>
                        </a:rPr>
                        <m:t>=0.01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83" y="2582259"/>
                <a:ext cx="998530" cy="462691"/>
              </a:xfrm>
              <a:prstGeom prst="rect">
                <a:avLst/>
              </a:prstGeom>
              <a:blipFill rotWithShape="1"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43665" y="2687807"/>
                <a:ext cx="998530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𝐸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𝑏</m:t>
                          </m:r>
                        </m:sup>
                      </m:sSup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/>
                        </a:rPr>
                        <m:t>void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65" y="2687807"/>
                <a:ext cx="998530" cy="28033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759615" y="4234968"/>
            <a:ext cx="1376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LSM-XFEM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8110902" y="1162568"/>
            <a:ext cx="102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SIMP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-3060" y="971080"/>
            <a:ext cx="457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Manufacturing example of a two-phase “solid-solid” problem using 3D printing.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558306" y="971080"/>
            <a:ext cx="370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How do we extract optimized geometries from the design domain?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04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Incompressible </a:t>
            </a:r>
            <a:r>
              <a:rPr lang="en-US" sz="2400" dirty="0" err="1" smtClean="0"/>
              <a:t>Navier</a:t>
            </a:r>
            <a:r>
              <a:rPr lang="en-US" sz="2400" dirty="0" smtClean="0"/>
              <a:t>-Stokes and scalar transport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7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Study the characteristics of the LSM-XFEM framework for three dimensional incompressible </a:t>
            </a:r>
            <a:r>
              <a:rPr lang="en-US" dirty="0" err="1" smtClean="0"/>
              <a:t>Navier</a:t>
            </a:r>
            <a:r>
              <a:rPr lang="en-US" dirty="0" smtClean="0"/>
              <a:t>-Stokes flow and scalar transport problems.</a:t>
            </a:r>
          </a:p>
          <a:p>
            <a:pPr lvl="1"/>
            <a:r>
              <a:rPr lang="en-US" dirty="0" smtClean="0"/>
              <a:t>Enforcement of boundary conditions </a:t>
            </a:r>
            <a:r>
              <a:rPr lang="en-US" dirty="0"/>
              <a:t>at </a:t>
            </a:r>
            <a:r>
              <a:rPr lang="en-US" dirty="0" smtClean="0"/>
              <a:t>the phase interface for </a:t>
            </a:r>
            <a:r>
              <a:rPr lang="en-US" dirty="0"/>
              <a:t>high Reynolds number </a:t>
            </a:r>
            <a:r>
              <a:rPr lang="en-US" dirty="0" smtClean="0"/>
              <a:t>flow.</a:t>
            </a:r>
            <a:endParaRPr lang="en-US" dirty="0"/>
          </a:p>
          <a:p>
            <a:r>
              <a:rPr lang="en-US" b="1" dirty="0" smtClean="0"/>
              <a:t>Motivation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Density methods in fluids, such as the Brinkman penalization cause spurious pressure diffusion through solid material.</a:t>
            </a:r>
          </a:p>
          <a:p>
            <a:r>
              <a:rPr lang="en-US" b="1" dirty="0" smtClean="0"/>
              <a:t>Approach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LSM-XFEM framework.</a:t>
            </a:r>
          </a:p>
          <a:p>
            <a:pPr lvl="1"/>
            <a:r>
              <a:rPr lang="en-US" dirty="0" smtClean="0"/>
              <a:t>Stabilized Lagrange multipliers.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4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-420650" y="1028701"/>
            <a:ext cx="3657600" cy="2743200"/>
            <a:chOff x="-420650" y="1146660"/>
            <a:chExt cx="3657600" cy="2743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650" y="1146660"/>
              <a:ext cx="3657600" cy="27432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352965" y="3429000"/>
              <a:ext cx="700415" cy="46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800960" y="1028700"/>
            <a:ext cx="3657600" cy="2743200"/>
            <a:chOff x="5791835" y="1146660"/>
            <a:chExt cx="3657600" cy="27432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835" y="1146660"/>
              <a:ext cx="3657600" cy="27432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791835" y="3429000"/>
              <a:ext cx="700415" cy="46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66230" y="1403165"/>
                <a:ext cx="2982805" cy="205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“Fluid-solid” problem.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PD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volume fraction of fluid phase 25% and 50%.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𝑅𝑒</m:t>
                    </m:r>
                    <m:r>
                      <a:rPr lang="en-US" i="1" dirty="0" smtClean="0">
                        <a:latin typeface="Cambria Math"/>
                      </a:rPr>
                      <m:t>=1.0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=2.4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230" y="1403165"/>
                <a:ext cx="2982805" cy="2056076"/>
              </a:xfrm>
              <a:prstGeom prst="rect">
                <a:avLst/>
              </a:prstGeom>
              <a:blipFill rotWithShape="1">
                <a:blip r:embed="rId4"/>
                <a:stretch>
                  <a:fillRect l="-1431" t="-1484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89125"/>
            <a:ext cx="2286000" cy="2133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389125"/>
            <a:ext cx="2286000" cy="2133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4389125"/>
            <a:ext cx="2286000" cy="2133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389125"/>
            <a:ext cx="2286000" cy="2133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6464079"/>
            <a:ext cx="22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Fluid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8743" y="6500863"/>
            <a:ext cx="22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Solid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6500863"/>
            <a:ext cx="22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Fluid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8000" y="6500863"/>
            <a:ext cx="22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Solid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761" y="3769359"/>
            <a:ext cx="167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Pipebend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90371" y="3751599"/>
            <a:ext cx="167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Diffuser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8" y="3966670"/>
            <a:ext cx="915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Initial designs.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 err="1" smtClean="0"/>
              <a:t>Pipebend</a:t>
            </a:r>
            <a:r>
              <a:rPr lang="en-US" dirty="0" smtClean="0"/>
              <a:t> and diffuser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4" grpId="0"/>
      <p:bldP spid="25" grpId="0"/>
      <p:bldP spid="27" grpId="0"/>
      <p:bldP spid="28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Pipebend</a:t>
            </a:r>
            <a:r>
              <a:rPr lang="en-US" dirty="0" smtClean="0"/>
              <a:t> and diffuser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70" y="1286715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70" y="3758200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1286715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3758200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58991" y="1316725"/>
                <a:ext cx="322602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Identical results for Stokes and </a:t>
                </a:r>
                <a:r>
                  <a:rPr lang="en-US" dirty="0" err="1" smtClean="0"/>
                  <a:t>Navier</a:t>
                </a:r>
                <a:r>
                  <a:rPr lang="en-US" dirty="0" smtClean="0"/>
                  <a:t>-Stokes formulation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𝑅𝑒</m:t>
                    </m:r>
                    <m:r>
                      <a:rPr lang="en-US" i="1" dirty="0" smtClean="0">
                        <a:latin typeface="Cambria Math"/>
                      </a:rPr>
                      <m:t>=1.0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endParaRPr lang="en-US" sz="1000" dirty="0">
                  <a:sym typeface="Wingdings"/>
                </a:endParaRP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sym typeface="Wingdings"/>
                  </a:rPr>
                  <a:t>Open issues</a:t>
                </a:r>
                <a:r>
                  <a:rPr lang="en-US" dirty="0" smtClean="0">
                    <a:sym typeface="Wingdings"/>
                  </a:rPr>
                  <a:t>:</a:t>
                </a:r>
              </a:p>
              <a:p>
                <a:pPr marL="519113"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sym typeface="Wingdings"/>
                      </a:rPr>
                      <m:t>𝑅𝑒</m:t>
                    </m:r>
                  </m:oMath>
                </a14:m>
                <a:r>
                  <a:rPr lang="en-US" dirty="0" smtClean="0">
                    <a:sym typeface="Wingdings"/>
                  </a:rPr>
                  <a:t> flow does not converge for certain topologies.</a:t>
                </a:r>
              </a:p>
              <a:p>
                <a:pPr marL="519113"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/>
                  </a:rPr>
                  <a:t>Oscillations occur near interface.</a:t>
                </a:r>
              </a:p>
              <a:p>
                <a:pPr marL="519113" lvl="1" indent="-177800">
                  <a:buFont typeface="Arial" panose="020B0604020202020204" pitchFamily="34" charset="0"/>
                  <a:buChar char="•"/>
                </a:pPr>
                <a:endParaRPr lang="en-US" sz="1000" dirty="0">
                  <a:sym typeface="Wingdings"/>
                </a:endParaRPr>
              </a:p>
              <a:p>
                <a:pPr marL="61913" indent="-17780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sym typeface="Wingdings"/>
                  </a:rPr>
                  <a:t>Approach</a:t>
                </a:r>
                <a:r>
                  <a:rPr lang="en-US" dirty="0" smtClean="0">
                    <a:sym typeface="Wingdings"/>
                  </a:rPr>
                  <a:t>:</a:t>
                </a:r>
                <a:endParaRPr lang="en-US" dirty="0">
                  <a:sym typeface="Wingdings"/>
                </a:endParaRPr>
              </a:p>
              <a:p>
                <a:pPr marL="519113" lvl="1" indent="-1778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/>
                  </a:rPr>
                  <a:t>Explore </a:t>
                </a:r>
                <a:r>
                  <a:rPr lang="en-US" b="1" dirty="0" err="1">
                    <a:sym typeface="Wingdings"/>
                  </a:rPr>
                  <a:t>Nitsche</a:t>
                </a:r>
                <a:r>
                  <a:rPr lang="en-US" dirty="0">
                    <a:sym typeface="Wingdings"/>
                  </a:rPr>
                  <a:t> method for enforcing continuity at interface.</a:t>
                </a:r>
              </a:p>
              <a:p>
                <a:pPr marL="519113" lvl="1" indent="-1778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/>
                  </a:rPr>
                  <a:t>Use </a:t>
                </a:r>
                <a:r>
                  <a:rPr lang="en-US" b="1" dirty="0" smtClean="0">
                    <a:sym typeface="Wingdings"/>
                  </a:rPr>
                  <a:t>face-oriented ghost penalty </a:t>
                </a:r>
                <a:r>
                  <a:rPr lang="en-US" dirty="0" smtClean="0">
                    <a:sym typeface="Wingdings"/>
                  </a:rPr>
                  <a:t>to increase stability.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991" y="1316725"/>
                <a:ext cx="3226020" cy="4832092"/>
              </a:xfrm>
              <a:prstGeom prst="rect">
                <a:avLst/>
              </a:prstGeom>
              <a:blipFill rotWithShape="1">
                <a:blip r:embed="rId6"/>
                <a:stretch>
                  <a:fillRect l="-1132" t="-631" r="-1509" b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12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5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Approach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Face-oriented ghost-penalty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" y="1316725"/>
            <a:ext cx="3112610" cy="5541275"/>
          </a:xfrm>
        </p:spPr>
        <p:txBody>
          <a:bodyPr>
            <a:noAutofit/>
          </a:bodyPr>
          <a:lstStyle/>
          <a:p>
            <a:pPr marL="177800" indent="-177800"/>
            <a:r>
              <a:rPr lang="en-US" sz="1400" b="1" dirty="0" smtClean="0"/>
              <a:t>Objective</a:t>
            </a:r>
            <a:r>
              <a:rPr lang="en-US" sz="1400" dirty="0" smtClean="0"/>
              <a:t>:</a:t>
            </a:r>
          </a:p>
          <a:p>
            <a:pPr marL="400050" lvl="1" indent="-180975"/>
            <a:r>
              <a:rPr lang="en-US" sz="1400" dirty="0" smtClean="0"/>
              <a:t>Overcome stability issues on cut elements for viscous flows.</a:t>
            </a:r>
          </a:p>
          <a:p>
            <a:pPr marL="400050" lvl="1" indent="-180975"/>
            <a:r>
              <a:rPr lang="en-US" sz="1400" dirty="0" smtClean="0"/>
              <a:t>Control higher-order derivatives on a cut element.</a:t>
            </a:r>
          </a:p>
          <a:p>
            <a:pPr marL="400050" lvl="1" indent="-180975"/>
            <a:r>
              <a:rPr lang="en-US" sz="1400" dirty="0" smtClean="0"/>
              <a:t>Method used for single enrichment diffusion and incompressible </a:t>
            </a:r>
            <a:r>
              <a:rPr lang="en-US" sz="1400" dirty="0" err="1" smtClean="0"/>
              <a:t>Navier</a:t>
            </a:r>
            <a:r>
              <a:rPr lang="en-US" sz="1400" dirty="0" smtClean="0"/>
              <a:t> –Stokes flow (</a:t>
            </a:r>
            <a:r>
              <a:rPr lang="en-US" sz="1400" dirty="0" err="1" smtClean="0"/>
              <a:t>Burman</a:t>
            </a:r>
            <a:r>
              <a:rPr lang="en-US" sz="1400" dirty="0" smtClean="0"/>
              <a:t> and </a:t>
            </a:r>
            <a:r>
              <a:rPr lang="en-US" sz="1400" dirty="0" err="1" smtClean="0"/>
              <a:t>Hansbo</a:t>
            </a:r>
            <a:r>
              <a:rPr lang="en-US" sz="1400" dirty="0" smtClean="0"/>
              <a:t>, 2012; Schott et al., 2014).</a:t>
            </a:r>
          </a:p>
          <a:p>
            <a:pPr marL="166688" indent="-166688"/>
            <a:r>
              <a:rPr lang="en-US" sz="1400" b="1" dirty="0"/>
              <a:t>Hypothesis</a:t>
            </a:r>
            <a:r>
              <a:rPr lang="en-US" sz="1400" dirty="0"/>
              <a:t>:</a:t>
            </a:r>
          </a:p>
          <a:p>
            <a:pPr marL="401638" lvl="1" indent="-234950"/>
            <a:r>
              <a:rPr lang="en-US" sz="1400" dirty="0"/>
              <a:t>Smoothing the gradient of the solution across the element facets reduces condition number. </a:t>
            </a:r>
          </a:p>
          <a:p>
            <a:pPr marL="166688" indent="-166688"/>
            <a:r>
              <a:rPr lang="en-US" sz="1400" b="1" dirty="0"/>
              <a:t>Open issues</a:t>
            </a:r>
            <a:r>
              <a:rPr lang="en-US" sz="1400" dirty="0"/>
              <a:t>:</a:t>
            </a:r>
          </a:p>
          <a:p>
            <a:pPr marL="401638" lvl="1" indent="-234950"/>
            <a:r>
              <a:rPr lang="en-US" sz="1400" dirty="0"/>
              <a:t>Expand methodology to 3D.</a:t>
            </a:r>
          </a:p>
          <a:p>
            <a:pPr marL="401638" lvl="1" indent="-234950"/>
            <a:r>
              <a:rPr lang="en-US" sz="1400" dirty="0"/>
              <a:t>Apply method in topology optimization.</a:t>
            </a:r>
          </a:p>
          <a:p>
            <a:pPr marL="401638" lvl="1" indent="-234950"/>
            <a:r>
              <a:rPr lang="en-US" sz="1400" dirty="0"/>
              <a:t>With multiple enrichment functions</a:t>
            </a:r>
            <a:r>
              <a:rPr lang="en-US" sz="1400" dirty="0" smtClean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95" y="3491195"/>
            <a:ext cx="2286000" cy="297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491196"/>
            <a:ext cx="2286000" cy="297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12610" y="1636977"/>
                <a:ext cx="6029585" cy="1715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sz="160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/>
                                                </a:rPr>
                                                <m:t>GP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𝜇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1600" b="0" i="1" smtClean="0">
                                                      <a:latin typeface="Cambria Math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6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b="1" i="0" smtClean="0">
                                                      <a:latin typeface="Cambria Math"/>
                                                    </a:rPr>
                                                    <m:t>𝐍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1600" b="1" i="0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16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: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6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1" i="0" smtClean="0">
                                                          <a:latin typeface="Cambria Math"/>
                                                        </a:rPr>
                                                        <m:t>𝐮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</m:sup>
                                                  </m:sSubSup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1600" b="1" i="0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16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/>
                                            </a:rPr>
                                            <m:t>d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/>
                                    </a:rPr>
                                    <m:t>𝐹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ℱ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sz="1600" i="1" smtClean="0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/>
                                                </a:rPr>
                                                <m:t>GP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𝜇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/>
                                                      <a:ea typeface="Cambria Math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1" smtClean="0"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+1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60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6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sz="1600" b="1" i="0" smtClean="0">
                                                      <a:latin typeface="Cambria Math"/>
                                                    </a:rPr>
                                                    <m:t>𝐍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1600" b="1" i="0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16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: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60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𝑙</m:t>
                                                      </m:r>
                                                    </m:sup>
                                                  </m:sSubSup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en-US" sz="160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600" i="1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𝜕</m:t>
                                                      </m:r>
                                                      <m:r>
                                                        <a:rPr lang="en-US" sz="1600" b="1" i="0" smtClean="0">
                                                          <a:latin typeface="Cambria Math"/>
                                                          <a:ea typeface="Cambria Math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sz="16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0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/>
                                            </a:rPr>
                                            <m:t>d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0" y="1636977"/>
                <a:ext cx="6029585" cy="171521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10" y="3429000"/>
            <a:ext cx="1371600" cy="17830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12399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/>
              <a:t>For incompressible </a:t>
            </a:r>
            <a:r>
              <a:rPr lang="en-US" dirty="0" err="1" smtClean="0"/>
              <a:t>Navier</a:t>
            </a:r>
            <a:r>
              <a:rPr lang="en-US" dirty="0" smtClean="0"/>
              <a:t>-Stokes: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1" y="1147002"/>
            <a:ext cx="4572000" cy="2133600"/>
            <a:chOff x="-1" y="1147002"/>
            <a:chExt cx="4572000" cy="2133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147002"/>
              <a:ext cx="4572000" cy="21336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2776115"/>
              <a:ext cx="846715" cy="504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Micromixer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39915"/>
            <a:ext cx="2286000" cy="1613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30560"/>
            <a:ext cx="2286000" cy="831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39915"/>
            <a:ext cx="2286000" cy="1613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130561"/>
            <a:ext cx="2286000" cy="8312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05264"/>
            <a:ext cx="22860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05264"/>
            <a:ext cx="22860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72000" y="2853561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Fluid</a:t>
            </a:r>
            <a:r>
              <a:rPr lang="en-US" sz="1200" dirty="0" smtClean="0"/>
              <a:t> region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857999" y="2853562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Temperature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1999" y="392826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7999" y="392826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Bottom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571999" y="557686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Streamlines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55424" y="3150852"/>
                <a:ext cx="4416575" cy="3265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Minimize:</a:t>
                </a:r>
              </a:p>
              <a:p>
                <a:pPr marL="177800" indent="-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TSV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n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Γ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𝑟𝑒𝑓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Γ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volume fraction of fluid phase 50%.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𝑅𝑒</m:t>
                    </m:r>
                    <m:r>
                      <a:rPr lang="en-US" i="1" dirty="0" smtClean="0">
                        <a:latin typeface="Cambria Math"/>
                      </a:rPr>
                      <m:t>=1.0</m:t>
                    </m:r>
                  </m:oMath>
                </a14:m>
                <a:endParaRPr lang="en-US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=2.4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dirty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Open issues</a:t>
                </a:r>
                <a:r>
                  <a:rPr lang="en-US" dirty="0" smtClean="0"/>
                  <a:t>:</a:t>
                </a:r>
              </a:p>
              <a:p>
                <a:pPr marL="463550" lvl="1" indent="-176213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Same as issues as </a:t>
                </a:r>
                <a:r>
                  <a:rPr lang="en-US" dirty="0" err="1" smtClean="0"/>
                  <a:t>pipebend</a:t>
                </a:r>
                <a:r>
                  <a:rPr lang="en-US" dirty="0" smtClean="0"/>
                  <a:t> and diffuser problems for higher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𝑅𝑒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 smtClean="0">
                    <a:sym typeface="Wingdings"/>
                  </a:rPr>
                  <a:t></a:t>
                </a:r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24" y="3150852"/>
                <a:ext cx="4416575" cy="3265574"/>
              </a:xfrm>
              <a:prstGeom prst="rect">
                <a:avLst/>
              </a:prstGeom>
              <a:blipFill rotWithShape="1">
                <a:blip r:embed="rId9"/>
                <a:stretch>
                  <a:fillRect l="-828" t="-933" b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571999" y="5963730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 smtClean="0"/>
                  <a:t>Identical results for Stokes and </a:t>
                </a:r>
                <a:r>
                  <a:rPr lang="en-US" dirty="0" err="1" smtClean="0"/>
                  <a:t>Navier</a:t>
                </a:r>
                <a:r>
                  <a:rPr lang="en-US" dirty="0" smtClean="0"/>
                  <a:t>-Stokes formulation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𝑅𝑒</m:t>
                    </m:r>
                    <m:r>
                      <a:rPr lang="en-US" i="1" dirty="0" smtClean="0">
                        <a:latin typeface="Cambria Math"/>
                      </a:rPr>
                      <m:t>=1.0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5963730"/>
                <a:ext cx="4572000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72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III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Curvature regularization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8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2782076"/>
            <a:ext cx="4572001" cy="1952694"/>
            <a:chOff x="0" y="2227264"/>
            <a:chExt cx="4572001" cy="19526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06" b="29880"/>
            <a:stretch/>
          </p:blipFill>
          <p:spPr>
            <a:xfrm>
              <a:off x="1" y="3235395"/>
              <a:ext cx="4572000" cy="9445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50" b="28712"/>
            <a:stretch/>
          </p:blipFill>
          <p:spPr>
            <a:xfrm>
              <a:off x="0" y="2227264"/>
              <a:ext cx="4572000" cy="1008131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1614815" y="2227264"/>
              <a:ext cx="384050" cy="384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14815" y="2851345"/>
              <a:ext cx="384050" cy="384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09045" y="3515651"/>
              <a:ext cx="384050" cy="384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92240" y="1323701"/>
                <a:ext cx="4572000" cy="44796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Approach</a:t>
                </a:r>
                <a:r>
                  <a:rPr lang="en-US" dirty="0"/>
                  <a:t>:</a:t>
                </a:r>
              </a:p>
              <a:p>
                <a:pPr marL="401638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Include smoothness measure in optimization problem.</a:t>
                </a:r>
              </a:p>
              <a:p>
                <a:pPr marL="401638" lvl="1" indent="-166688">
                  <a:buFont typeface="Arial" panose="020B0604020202020204" pitchFamily="34" charset="0"/>
                  <a:buChar char="•"/>
                </a:pPr>
                <a:r>
                  <a:rPr lang="en-US" dirty="0"/>
                  <a:t>To control optimization parameters.</a:t>
                </a:r>
              </a:p>
              <a:p>
                <a:r>
                  <a:rPr lang="en-US" b="1" dirty="0" smtClean="0"/>
                  <a:t>How do we measure smoothness?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Curvature </a:t>
                </a:r>
                <a:r>
                  <a:rPr lang="en-US" dirty="0"/>
                  <a:t>measures how much the normal unit vector changes as we move along a curve.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  <m:r>
                                <a:rPr lang="en-US" b="1">
                                  <a:latin typeface="Cambria Math"/>
                                  <a:ea typeface="Cambria Math"/>
                                </a:rPr>
                                <m:t>𝐧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/>
                  <a:t>Image recognition community minimizes </a:t>
                </a:r>
                <a:r>
                  <a:rPr lang="en-US" b="1" dirty="0"/>
                  <a:t>squared curvature to smooth images</a:t>
                </a:r>
                <a:r>
                  <a:rPr lang="en-US" dirty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dirty="0"/>
                  <a:t>Measuring curvature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𝜅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𝛻</m:t>
                                  </m:r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b="1" i="0" smtClean="0">
                                      <a:latin typeface="Cambria Math"/>
                                      <a:ea typeface="Cambria Math"/>
                                    </a:rPr>
                                    <m:t>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  <a:ea typeface="Cambria Math"/>
                                        </a:rPr>
                                        <m:t>d</m:t>
                                      </m:r>
                                      <m:r>
                                        <a:rPr lang="en-US" b="1">
                                          <a:latin typeface="Cambria Math"/>
                                          <a:ea typeface="Cambria Math"/>
                                        </a:rPr>
                                        <m:t>𝐧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  <a:ea typeface="Cambria Math"/>
                                        </a:rPr>
                                        <m:t>d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240" y="1323701"/>
                <a:ext cx="4572000" cy="4479688"/>
              </a:xfrm>
              <a:prstGeom prst="rect">
                <a:avLst/>
              </a:prstGeom>
              <a:blipFill rotWithShape="1">
                <a:blip r:embed="rId5"/>
                <a:stretch>
                  <a:fillRect l="-1067" t="-680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17021" y="1309371"/>
            <a:ext cx="44549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b="1" dirty="0"/>
              <a:t>Issues</a:t>
            </a:r>
            <a:r>
              <a:rPr lang="en-US" dirty="0"/>
              <a:t>:</a:t>
            </a:r>
          </a:p>
          <a:p>
            <a:pPr marL="401638" lvl="1" indent="-166688">
              <a:buFont typeface="Arial" panose="020B0604020202020204" pitchFamily="34" charset="0"/>
              <a:buChar char="•"/>
            </a:pPr>
            <a:r>
              <a:rPr lang="en-US" dirty="0"/>
              <a:t>Can we get rid of </a:t>
            </a:r>
            <a:r>
              <a:rPr lang="en-US" b="1" dirty="0"/>
              <a:t>floating particles</a:t>
            </a:r>
            <a:r>
              <a:rPr lang="en-US" dirty="0"/>
              <a:t> and </a:t>
            </a:r>
            <a:r>
              <a:rPr lang="en-US" b="1" dirty="0"/>
              <a:t>rough surfaces</a:t>
            </a:r>
            <a:r>
              <a:rPr lang="en-US" dirty="0"/>
              <a:t> without a perimeter penalty/constraint?</a:t>
            </a:r>
          </a:p>
          <a:p>
            <a:pPr marL="401638" lvl="1" indent="-166688">
              <a:buFont typeface="Arial" panose="020B0604020202020204" pitchFamily="34" charset="0"/>
              <a:buChar char="•"/>
            </a:pPr>
            <a:r>
              <a:rPr lang="en-US" dirty="0"/>
              <a:t>To avoid losing wavy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7317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b="1" dirty="0" smtClean="0"/>
              <a:t>Objective</a:t>
            </a:r>
            <a:r>
              <a:rPr lang="en-US" dirty="0"/>
              <a:t>:</a:t>
            </a:r>
          </a:p>
          <a:p>
            <a:pPr marL="401638" lvl="1" indent="-166688">
              <a:buFont typeface="Arial" panose="020B0604020202020204" pitchFamily="34" charset="0"/>
              <a:buChar char="•"/>
            </a:pPr>
            <a:r>
              <a:rPr lang="en-US" dirty="0"/>
              <a:t>Control the smoothness of the level set interface without creating flat designs.</a:t>
            </a:r>
          </a:p>
          <a:p>
            <a:pPr marL="401638" lvl="1" indent="-166688">
              <a:buFont typeface="Arial" panose="020B0604020202020204" pitchFamily="34" charset="0"/>
              <a:buChar char="•"/>
            </a:pPr>
            <a:r>
              <a:rPr lang="en-US" dirty="0"/>
              <a:t>Smooth surface meshes are important for manufacturing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5010" r="13930" b="8094"/>
          <a:stretch/>
        </p:blipFill>
        <p:spPr>
          <a:xfrm>
            <a:off x="7541995" y="4206085"/>
            <a:ext cx="1600200" cy="1949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0" y="1706183"/>
                <a:ext cx="4572000" cy="1022294"/>
              </a:xfrm>
            </p:spPr>
            <p:txBody>
              <a:bodyPr>
                <a:normAutofit fontScale="40000" lnSpcReduction="20000"/>
              </a:bodyPr>
              <a:lstStyle/>
              <a:p>
                <a:pPr marL="114300" indent="-114300"/>
                <a:r>
                  <a:rPr lang="en-US" dirty="0" smtClean="0"/>
                  <a:t>Model interface as structural linear beam elements.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𝜅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d</m:t>
                                      </m:r>
                                      <m:r>
                                        <a:rPr lang="en-US" b="1" i="0" smtClean="0">
                                          <a:latin typeface="Cambria Math"/>
                                          <a:ea typeface="Cambria Math"/>
                                        </a:rPr>
                                        <m:t>𝐧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d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Γ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1706183"/>
                <a:ext cx="4572000" cy="1022294"/>
              </a:xfrm>
              <a:blipFill rotWithShape="1">
                <a:blip r:embed="rId3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1399025" y="4433404"/>
            <a:ext cx="1828800" cy="13030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0"/>
          <a:stretch/>
        </p:blipFill>
        <p:spPr>
          <a:xfrm>
            <a:off x="2920585" y="3061803"/>
            <a:ext cx="1651415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do we measure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  <a:ea typeface="Cambria Math"/>
                      </a:rPr>
                      <m:t>𝐧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6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1312101"/>
                <a:ext cx="2286000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𝐧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2101"/>
                <a:ext cx="2286000" cy="394082"/>
              </a:xfrm>
              <a:prstGeom prst="rect">
                <a:avLst/>
              </a:prstGeom>
              <a:blipFill rotWithShape="1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85999" y="1312101"/>
                <a:ext cx="1958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9" y="1312101"/>
                <a:ext cx="195865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76" y="2804488"/>
                <a:ext cx="4565824" cy="39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" y="2804488"/>
                <a:ext cx="4565824" cy="394082"/>
              </a:xfrm>
              <a:prstGeom prst="rect">
                <a:avLst/>
              </a:prstGeom>
              <a:blipFill rotWithShape="1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2" y="1681279"/>
                <a:ext cx="2096767" cy="90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Enforced in the strong form with </a:t>
                </a:r>
                <a14:m>
                  <m:oMath xmlns:m="http://schemas.openxmlformats.org/officeDocument/2006/math">
                    <m:r>
                      <a:rPr lang="en-US" sz="1400" b="1" i="0" dirty="0" smtClean="0">
                        <a:latin typeface="Cambria Math"/>
                      </a:rPr>
                      <m:t>𝐍</m:t>
                    </m:r>
                  </m:oMath>
                </a14:m>
                <a:r>
                  <a:rPr lang="en-US" sz="1400" dirty="0" smtClean="0"/>
                  <a:t>.</a:t>
                </a:r>
              </a:p>
              <a:p>
                <a:pPr marL="114300" indent="-1143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latin typeface="Cambria Math"/>
                            </a:rPr>
                            <m:t>𝐧</m:t>
                          </m:r>
                        </m:e>
                        <m:sub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𝛻𝜙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𝛻𝜙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 smtClean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681279"/>
                <a:ext cx="2096767" cy="902811"/>
              </a:xfrm>
              <a:prstGeom prst="rect">
                <a:avLst/>
              </a:prstGeom>
              <a:blipFill rotWithShape="1">
                <a:blip r:embed="rId10"/>
                <a:stretch>
                  <a:fillRect l="-291" t="-1351" r="-1744" b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53781" y="1668836"/>
                <a:ext cx="2396799" cy="953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Enforced in the weak form.</a:t>
                </a:r>
              </a:p>
              <a:p>
                <a:pPr marL="1143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0" smtClean="0">
                                  <a:latin typeface="Cambria Math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0" smtClean="0">
                                      <a:latin typeface="Cambria Math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𝛻𝜙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𝛻𝜙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/>
                              <a:ea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nary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20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781" y="1668836"/>
                <a:ext cx="2396799" cy="953659"/>
              </a:xfrm>
              <a:prstGeom prst="rect">
                <a:avLst/>
              </a:prstGeom>
              <a:blipFill rotWithShape="1">
                <a:blip r:embed="rId11"/>
                <a:stretch>
                  <a:fillRect l="-18830" t="-29487" b="-1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r="10759" b="5000"/>
          <a:stretch/>
        </p:blipFill>
        <p:spPr>
          <a:xfrm>
            <a:off x="3161954" y="4433404"/>
            <a:ext cx="1410046" cy="13030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r="11444"/>
          <a:stretch/>
        </p:blipFill>
        <p:spPr>
          <a:xfrm>
            <a:off x="13706" y="4398184"/>
            <a:ext cx="1381126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30205" y="5686729"/>
                <a:ext cx="1452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=2.0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05" y="5686729"/>
                <a:ext cx="1452408" cy="27699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075115" y="5686731"/>
                <a:ext cx="1452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=4.0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115" y="5686731"/>
                <a:ext cx="1452408" cy="27699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20089" y="4294904"/>
                <a:ext cx="1452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89" y="4294904"/>
                <a:ext cx="1452408" cy="276999"/>
              </a:xfrm>
              <a:prstGeom prst="rect">
                <a:avLst/>
              </a:prstGeom>
              <a:blipFill rotWithShape="1"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-21420" y="5686731"/>
                <a:ext cx="1452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=1.0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20" y="5686731"/>
                <a:ext cx="1452408" cy="27699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2000" y="1314281"/>
                <a:ext cx="4572000" cy="391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/>
                            </a:rPr>
                            <m:t>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14281"/>
                <a:ext cx="4572000" cy="391902"/>
              </a:xfrm>
              <a:prstGeom prst="rect">
                <a:avLst/>
              </a:prstGeom>
              <a:blipFill rotWithShape="1"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55" y="4434335"/>
            <a:ext cx="1828800" cy="22206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9251" r="2866" b="9515"/>
          <a:stretch/>
        </p:blipFill>
        <p:spPr>
          <a:xfrm>
            <a:off x="4572110" y="2484033"/>
            <a:ext cx="2743200" cy="1810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315309" y="2483946"/>
                <a:ext cx="182869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Sinusoidal wave with an amplitude of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latin typeface="Cambria Math"/>
                      </a:rPr>
                      <m:t>0.50</m:t>
                    </m:r>
                  </m:oMath>
                </a14:m>
                <a:r>
                  <a:rPr lang="en-US" sz="1300" dirty="0" smtClean="0"/>
                  <a:t>.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300" dirty="0" smtClean="0"/>
                  <a:t>Mesh </a:t>
                </a:r>
                <a:r>
                  <a:rPr lang="en-US" sz="1300" dirty="0"/>
                  <a:t>discretization is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latin typeface="Cambria Math"/>
                      </a:rPr>
                      <m:t>45</m:t>
                    </m:r>
                    <m:r>
                      <a:rPr lang="en-US" sz="130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300" i="1" dirty="0" smtClean="0">
                        <a:latin typeface="Cambria Math"/>
                      </a:rPr>
                      <m:t>30</m:t>
                    </m:r>
                  </m:oMath>
                </a14:m>
                <a:r>
                  <a:rPr lang="en-US" sz="1300" dirty="0" smtClean="0"/>
                  <a:t> elements.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300" b="1" dirty="0" smtClean="0">
                    <a:solidFill>
                      <a:srgbClr val="FF0000"/>
                    </a:solidFill>
                  </a:rPr>
                  <a:t>--- </a:t>
                </a:r>
                <a:r>
                  <a:rPr lang="en-US" sz="1300" dirty="0" smtClean="0"/>
                  <a:t>All cut elements within a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b="0" i="1" dirty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300" i="1" dirty="0" smtClean="0">
                            <a:latin typeface="Cambria Math"/>
                            <a:ea typeface="Cambria Math"/>
                          </a:rPr>
                          <m:t>𝜅</m:t>
                        </m:r>
                      </m:sub>
                    </m:sSub>
                    <m:r>
                      <a:rPr lang="en-US" sz="1300" b="0" i="1" dirty="0" smtClean="0">
                        <a:latin typeface="Cambria Math"/>
                      </a:rPr>
                      <m:t>=0.4</m:t>
                    </m:r>
                  </m:oMath>
                </a14:m>
                <a:r>
                  <a:rPr lang="en-US" sz="1300" dirty="0" smtClean="0"/>
                  <a:t>.</a:t>
                </a:r>
                <a:endParaRPr lang="en-US" sz="13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309" y="2483946"/>
                <a:ext cx="1828692" cy="1692771"/>
              </a:xfrm>
              <a:prstGeom prst="rect">
                <a:avLst/>
              </a:prstGeom>
              <a:blipFill rotWithShape="1">
                <a:blip r:embed="rId21"/>
                <a:stretch>
                  <a:fillRect r="-2667" b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178355" y="4312315"/>
            <a:ext cx="2696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 smtClean="0"/>
              <a:t>Inner </a:t>
            </a:r>
            <a:r>
              <a:rPr lang="en-US" sz="1200" dirty="0"/>
              <a:t>nodes have </a:t>
            </a:r>
            <a:r>
              <a:rPr lang="en-US" sz="1200" b="1" dirty="0" smtClean="0"/>
              <a:t>two rotational degrees-of-freedom</a:t>
            </a:r>
            <a:r>
              <a:rPr lang="en-US" sz="1200" dirty="0" smtClean="0"/>
              <a:t>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dirty="0" smtClean="0"/>
              <a:t>Artificial springs allow intersection points to displace to their </a:t>
            </a:r>
            <a:r>
              <a:rPr lang="en-US" sz="1200" b="1" dirty="0" smtClean="0"/>
              <a:t>analytical</a:t>
            </a:r>
            <a:r>
              <a:rPr lang="en-US" sz="1200" dirty="0" smtClean="0"/>
              <a:t> location.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300226" y="5792977"/>
                <a:ext cx="204186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Continuity in the internal rotational degrees-of-freedom with Lagrange multipliers.</a:t>
                </a:r>
              </a:p>
              <a:p>
                <a:pPr marL="1111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𝑧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𝐿</m:t>
                          </m:r>
                        </m:sup>
                      </m:sSubSup>
                      <m:r>
                        <a:rPr lang="en-US" sz="1200" b="0" i="1" smtClean="0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𝑧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/>
                            </a:rPr>
                            <m:t>𝑅</m:t>
                          </m:r>
                        </m:sup>
                      </m:sSubSup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𝐶𝑅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226" y="5792977"/>
                <a:ext cx="2041869" cy="1015663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-1" y="3198570"/>
                <a:ext cx="3535066" cy="1307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Project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smtClean="0"/>
                  <a:t>with hyperbolic </a:t>
                </a:r>
                <a:r>
                  <a:rPr lang="en-US" sz="1200" dirty="0"/>
                  <a:t>tangent </a:t>
                </a:r>
                <a:r>
                  <a:rPr lang="en-US" sz="1200" dirty="0" smtClean="0"/>
                  <a:t>function.</a:t>
                </a:r>
                <a:endParaRPr lang="en-US" sz="1200" b="0" i="1" dirty="0" smtClean="0">
                  <a:latin typeface="Cambria Math"/>
                  <a:ea typeface="Cambria Math"/>
                </a:endParaRPr>
              </a:p>
              <a:p>
                <a:pPr marL="1111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</m:d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/>
                                  <a:ea typeface="Cambria Math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  <m:r>
                                        <a:rPr lang="en-US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200" dirty="0" smtClean="0"/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Enforce in the weak form.</a:t>
                </a:r>
              </a:p>
              <a:p>
                <a:pPr marL="111125" indent="-63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20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0" smtClean="0">
                                  <a:latin typeface="Cambria Math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0" smtClean="0">
                                      <a:latin typeface="Cambria Math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𝜓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𝛻𝜓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𝛻𝜓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/>
                              <a:ea typeface="Cambria Math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nary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200" dirty="0" smtClean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198570"/>
                <a:ext cx="3535066" cy="1307089"/>
              </a:xfrm>
              <a:prstGeom prst="rect">
                <a:avLst/>
              </a:prstGeom>
              <a:blipFill rotWithShape="1">
                <a:blip r:embed="rId23"/>
                <a:stretch>
                  <a:fillRect l="-12931" b="-8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5" y="6078945"/>
                <a:ext cx="50694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sz="1400" b="1" dirty="0" smtClean="0"/>
                  <a:t>Open issues</a:t>
                </a:r>
                <a:r>
                  <a:rPr lang="en-US" sz="1400" dirty="0" smtClean="0"/>
                  <a:t>:</a:t>
                </a:r>
              </a:p>
              <a:p>
                <a:pPr marL="401638" lvl="1" indent="-166688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What is the influence </a:t>
                </a:r>
                <a:r>
                  <a:rPr lang="en-US" sz="1400" dirty="0"/>
                  <a:t>of computing </a:t>
                </a:r>
                <a14:m>
                  <m:oMath xmlns:m="http://schemas.openxmlformats.org/officeDocument/2006/math">
                    <m:r>
                      <a:rPr lang="en-US" sz="1400" b="1" dirty="0">
                        <a:latin typeface="Cambria Math"/>
                      </a:rPr>
                      <m:t>𝐧</m:t>
                    </m:r>
                  </m:oMath>
                </a14:m>
                <a:r>
                  <a:rPr lang="en-US" sz="1400" dirty="0"/>
                  <a:t> from the interface vs. geometrically on the </a:t>
                </a:r>
                <a:r>
                  <a:rPr lang="en-US" sz="1400" dirty="0" smtClean="0"/>
                  <a:t>smoothness measure?</a:t>
                </a:r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" y="6078945"/>
                <a:ext cx="5069460" cy="738664"/>
              </a:xfrm>
              <a:prstGeom prst="rect">
                <a:avLst/>
              </a:prstGeom>
              <a:blipFill rotWithShape="1">
                <a:blip r:embed="rId24"/>
                <a:stretch>
                  <a:fillRect l="-120" t="-1653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6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12" grpId="0"/>
      <p:bldP spid="13" grpId="0"/>
      <p:bldP spid="22" grpId="0"/>
      <p:bldP spid="23" grpId="0"/>
      <p:bldP spid="24" grpId="0"/>
      <p:bldP spid="34" grpId="0"/>
      <p:bldP spid="35" grpId="0"/>
      <p:bldP spid="36" grpId="0"/>
      <p:bldP spid="37" grpId="0"/>
      <p:bldP spid="3" grpId="0"/>
      <p:bldP spid="26" grpId="0"/>
      <p:bldP spid="27" grpId="0"/>
      <p:bldP spid="38" grpId="0"/>
      <p:bldP spid="2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3721641731"/>
              </p:ext>
            </p:extLst>
          </p:nvPr>
        </p:nvGraphicFramePr>
        <p:xfrm>
          <a:off x="1524000" y="27761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Oval 31"/>
          <p:cNvSpPr/>
          <p:nvPr/>
        </p:nvSpPr>
        <p:spPr>
          <a:xfrm>
            <a:off x="3947914" y="2968139"/>
            <a:ext cx="1248171" cy="12481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7" name="Oval 36"/>
          <p:cNvSpPr/>
          <p:nvPr/>
        </p:nvSpPr>
        <p:spPr>
          <a:xfrm>
            <a:off x="2536535" y="5387655"/>
            <a:ext cx="1248171" cy="126736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optimization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5854" y="1431940"/>
            <a:ext cx="83338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Topology optimization is an inverse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a </a:t>
            </a:r>
            <a:r>
              <a:rPr lang="en-US" dirty="0" smtClean="0"/>
              <a:t>realizable distribution and geometry </a:t>
            </a:r>
            <a:r>
              <a:rPr lang="en-US" dirty="0"/>
              <a:t>of </a:t>
            </a:r>
            <a:r>
              <a:rPr lang="en-US" dirty="0" smtClean="0"/>
              <a:t>materials and components with </a:t>
            </a:r>
            <a:r>
              <a:rPr lang="en-US" dirty="0"/>
              <a:t>desired </a:t>
            </a:r>
            <a:r>
              <a:rPr lang="en-US" dirty="0" smtClean="0"/>
              <a:t>functionality.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i.e. Minimize </a:t>
            </a:r>
            <a:r>
              <a:rPr lang="en-US" dirty="0"/>
              <a:t>a target value via configuring the material layout in some design </a:t>
            </a:r>
            <a:r>
              <a:rPr lang="en-US" dirty="0" smtClean="0"/>
              <a:t>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Computational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301695" y="2891330"/>
            <a:ext cx="276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Parametrization and shape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Design variables definition.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30655" y="5426060"/>
            <a:ext cx="2472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Fabrication constraints and costs.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6285" y="5426060"/>
            <a:ext cx="211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Multiscale</a:t>
            </a:r>
            <a:r>
              <a:rPr lang="en-US" b="1" dirty="0" smtClean="0"/>
              <a:t> and </a:t>
            </a:r>
            <a:r>
              <a:rPr lang="en-US" b="1" dirty="0" err="1" smtClean="0"/>
              <a:t>multiphysics</a:t>
            </a:r>
            <a:r>
              <a:rPr lang="en-US" b="1" dirty="0" smtClean="0"/>
              <a:t> analysis.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269170" y="3726466"/>
            <a:ext cx="2112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Formulation of optimization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1129"/>
            <a:ext cx="4040188" cy="21264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/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 algn="ctr"/>
                <a:r>
                  <a:rPr lang="en-US" b="0" dirty="0" smtClean="0"/>
                  <a:t>Minimize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b="0" dirty="0" smtClean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 rotWithShape="1">
                <a:blip r:embed="rId3"/>
                <a:stretch>
                  <a:fillRect l="-151" b="-1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30711"/>
            <a:ext cx="4041775" cy="21272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b="0" dirty="0" smtClean="0"/>
                  <a:t>Minimize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b="0" dirty="0" smtClean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/>
                          </a:rPr>
                          <m:t>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5"/>
                <a:stretch>
                  <a:fillRect l="-151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4965200"/>
                <a:ext cx="4572000" cy="1776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6688" indent="-1666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b="0" dirty="0" smtClean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is computed directly at the intersection points.</a:t>
                </a:r>
              </a:p>
              <a:p>
                <a:pPr marL="568325" lvl="1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Smoother results.</a:t>
                </a:r>
              </a:p>
              <a:p>
                <a:pPr marL="166688" indent="-1666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Open issues</a:t>
                </a:r>
                <a:r>
                  <a:rPr lang="en-US" dirty="0" smtClean="0"/>
                  <a:t>:</a:t>
                </a:r>
              </a:p>
              <a:p>
                <a:pPr marL="568325" lvl="1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Too smooth? </a:t>
                </a:r>
                <a:r>
                  <a:rPr lang="en-US" dirty="0" smtClean="0">
                    <a:sym typeface="Wingdings"/>
                  </a:rPr>
                  <a:t></a:t>
                </a:r>
              </a:p>
              <a:p>
                <a:pPr marL="568325" lvl="1" indent="-2349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/>
                  </a:rPr>
                  <a:t>Penalize only sharp corners?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965200"/>
                <a:ext cx="4572000" cy="1776897"/>
              </a:xfrm>
              <a:prstGeom prst="rect">
                <a:avLst/>
              </a:prstGeom>
              <a:blipFill rotWithShape="1">
                <a:blip r:embed="rId6"/>
                <a:stretch>
                  <a:fillRect l="-800" t="-1375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4965200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𝜅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b="0" dirty="0" smtClean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>
                            <a:latin typeface="Cambria Math"/>
                          </a:rPr>
                          <m:t>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yields a smooth design yet with a few kinks.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5200"/>
                <a:ext cx="4572000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8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5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IV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Incompressible </a:t>
            </a:r>
            <a:r>
              <a:rPr lang="en-US" sz="2400" dirty="0" err="1" smtClean="0"/>
              <a:t>Navier</a:t>
            </a:r>
            <a:r>
              <a:rPr lang="en-US" sz="2400" dirty="0" smtClean="0"/>
              <a:t>-Stokes flow with multiple scalar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477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Layer Deposition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4541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ALD is a thin film deposition technique in which two or more chemicals react with the surface of a material.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450"/>
            <a:ext cx="457200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4120"/>
            <a:ext cx="4572000" cy="2514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33942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Holes </a:t>
            </a:r>
            <a:r>
              <a:rPr lang="en-US" sz="1600" dirty="0"/>
              <a:t>at the </a:t>
            </a:r>
            <a:r>
              <a:rPr lang="en-US" sz="1600" dirty="0" smtClean="0"/>
              <a:t>top are inlets </a:t>
            </a:r>
            <a:r>
              <a:rPr lang="en-US" sz="1600" dirty="0"/>
              <a:t>through which the chemical reactants </a:t>
            </a:r>
            <a:r>
              <a:rPr lang="en-US" sz="1600" dirty="0" smtClean="0"/>
              <a:t>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Conveyor </a:t>
            </a:r>
            <a:r>
              <a:rPr lang="en-US" sz="1600" dirty="0"/>
              <a:t>belt </a:t>
            </a:r>
            <a:r>
              <a:rPr lang="en-US" sz="1600" dirty="0" smtClean="0"/>
              <a:t>moves a </a:t>
            </a:r>
            <a:r>
              <a:rPr lang="en-US" sz="1600" dirty="0"/>
              <a:t>web </a:t>
            </a:r>
            <a:r>
              <a:rPr lang="en-US" sz="1600" dirty="0" smtClean="0"/>
              <a:t>on which </a:t>
            </a:r>
            <a:r>
              <a:rPr lang="en-US" sz="1600" dirty="0"/>
              <a:t>the chemicals are </a:t>
            </a:r>
            <a:r>
              <a:rPr lang="en-US" sz="1600" dirty="0" smtClean="0"/>
              <a:t>deposited.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572000" y="396872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Issues</a:t>
            </a:r>
            <a:r>
              <a:rPr lang="en-US" sz="1600" dirty="0" smtClean="0"/>
              <a:t>: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600" dirty="0" smtClean="0"/>
              <a:t>Machine </a:t>
            </a:r>
            <a:r>
              <a:rPr lang="en-US" sz="1600" dirty="0"/>
              <a:t>has open boundaries which may cause reactions with </a:t>
            </a:r>
            <a:r>
              <a:rPr lang="en-US" sz="1600" dirty="0" smtClean="0"/>
              <a:t>air.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600" dirty="0" smtClean="0"/>
              <a:t>Lead </a:t>
            </a:r>
            <a:r>
              <a:rPr lang="en-US" sz="1600" dirty="0"/>
              <a:t>to </a:t>
            </a:r>
            <a:r>
              <a:rPr lang="en-US" sz="1600" dirty="0" smtClean="0"/>
              <a:t>imperfections in </a:t>
            </a:r>
            <a:r>
              <a:rPr lang="en-US" sz="1600" dirty="0"/>
              <a:t>the deposition</a:t>
            </a:r>
            <a:r>
              <a:rPr lang="en-US" sz="1600" dirty="0" smtClean="0"/>
              <a:t>.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 smtClean="0"/>
              <a:t>Approach</a:t>
            </a:r>
            <a:r>
              <a:rPr lang="en-US" sz="1600" dirty="0" smtClean="0"/>
              <a:t>: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600" dirty="0" smtClean="0"/>
              <a:t>Model an incompressible </a:t>
            </a:r>
            <a:r>
              <a:rPr lang="en-US" sz="1600" dirty="0" err="1" smtClean="0"/>
              <a:t>Navier</a:t>
            </a:r>
            <a:r>
              <a:rPr lang="en-US" sz="1600" dirty="0" smtClean="0"/>
              <a:t>-Stokes flow problem with multiple scalar transport fields.</a:t>
            </a:r>
          </a:p>
          <a:p>
            <a:pPr marL="165100" indent="-165100">
              <a:buFont typeface="Arial" panose="020B0604020202020204" pitchFamily="34" charset="0"/>
              <a:buChar char="•"/>
            </a:pPr>
            <a:r>
              <a:rPr lang="en-US" sz="1600" dirty="0" smtClean="0"/>
              <a:t>Model interaction of multiple reactants with outside sources.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01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/>
              <a:t>Atomic Layer Deposition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236" y="1009485"/>
                <a:ext cx="4795160" cy="5858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Scalar </a:t>
                </a:r>
                <a:r>
                  <a:rPr lang="en-US" sz="1400" dirty="0"/>
                  <a:t>transport equation:</a:t>
                </a:r>
              </a:p>
              <a:p>
                <a:pPr marL="177800" indent="-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𝑐</m:t>
                          </m:r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b="1">
                          <a:latin typeface="Cambria Math"/>
                          <a:ea typeface="Cambria Math"/>
                        </a:rPr>
                        <m:t>𝐮</m:t>
                      </m:r>
                      <m:r>
                        <a:rPr lang="en-US" sz="14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𝑞</m:t>
                      </m:r>
                      <m:r>
                        <a:rPr lang="en-US" sz="1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177800"/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  <a:ea typeface="Cambria Math"/>
                      </a:rPr>
                      <m:t>𝑐</m:t>
                    </m:r>
                  </m:oMath>
                </a14:m>
                <a:r>
                  <a:rPr lang="en-US" sz="1400" dirty="0"/>
                  <a:t> is the species concentration and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400" dirty="0"/>
                  <a:t> is the diffusivity</a:t>
                </a:r>
                <a:r>
                  <a:rPr lang="en-US" sz="1400" dirty="0" smtClean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The inflow velocity of the inlets is:</a:t>
                </a:r>
              </a:p>
              <a:p>
                <a:pPr marL="177800" indent="-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𝑖𝑛𝑙𝑒𝑡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/>
                        </a:rPr>
                        <m:t>=1.0∗0.53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sz="1400" i="1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Material properties:</a:t>
                </a:r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N</m:t>
                          </m:r>
                          <m:r>
                            <a:rPr lang="en-US" sz="1400" b="0" i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=1.52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−5</m:t>
                          </m:r>
                        </m:sup>
                      </m:sSup>
                      <m:f>
                        <m:f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/>
                            </a:rPr>
                            <m:t>N</m:t>
                          </m:r>
                          <m:r>
                            <a:rPr lang="en-US" sz="140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=1.</m:t>
                      </m:r>
                      <m:r>
                        <a:rPr lang="en-US" sz="1400" b="0" i="1" smtClean="0">
                          <a:latin typeface="Cambria Math"/>
                        </a:rPr>
                        <m:t>16</m:t>
                      </m:r>
                      <m:f>
                        <m:f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 smtClean="0">
                  <a:ea typeface="Cambria Math"/>
                </a:endParaRPr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N</m:t>
                          </m:r>
                          <m:r>
                            <a:rPr lang="en-US" sz="1400" b="0" i="0" smtClean="0">
                              <a:latin typeface="Cambria Math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H</m:t>
                          </m:r>
                          <m:r>
                            <a:rPr lang="en-US" sz="1400" b="0" i="0" smtClean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O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=2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−5</m:t>
                          </m:r>
                        </m:sup>
                      </m:sSup>
                      <m:f>
                        <m:f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r>
                  <a:rPr lang="en-US" sz="1400" b="1" dirty="0"/>
                  <a:t>Objective</a:t>
                </a:r>
                <a:r>
                  <a:rPr lang="en-US" sz="1400" dirty="0"/>
                  <a:t>: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Expand our scalar transport model to simulate multiple scalar transport fields.</a:t>
                </a:r>
              </a:p>
              <a:p>
                <a:pPr marL="22860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1400" b="1">
                              <a:latin typeface="Cambria Math"/>
                              <a:ea typeface="Cambria Math"/>
                            </a:rPr>
                            <m:t>𝐜</m:t>
                          </m:r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b="1">
                          <a:latin typeface="Cambria Math"/>
                          <a:ea typeface="Cambria Math"/>
                        </a:rPr>
                        <m:t>𝐮</m:t>
                      </m:r>
                      <m:r>
                        <a:rPr lang="en-US" sz="14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1400" b="1">
                          <a:latin typeface="Cambria Math"/>
                          <a:ea typeface="Cambria Math"/>
                        </a:rPr>
                        <m:t>𝐜</m:t>
                      </m:r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𝑑</m:t>
                      </m:r>
                      <m:sSup>
                        <m:sSupPr>
                          <m:ctrlPr>
                            <a:rPr lang="en-US" sz="14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b="1">
                          <a:latin typeface="Cambria Math"/>
                          <a:ea typeface="Cambria Math"/>
                        </a:rPr>
                        <m:t>𝐜</m:t>
                      </m:r>
                      <m:r>
                        <a:rPr lang="en-US" sz="1400" i="1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𝑞</m:t>
                      </m:r>
                      <m:r>
                        <a:rPr lang="en-US" sz="1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Research the interaction of the reactant with the outside sources, such as air.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Optimize the layout of the gas source heads.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Minimize mixing.</a:t>
                </a: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/>
                            </a:rPr>
                            <m:t>MX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1400" i="1">
                                  <a:latin typeface="Cambria Math"/>
                                  <a:ea typeface="Cambria Math"/>
                                </a:rPr>
                                <m:t>Γ</m:t>
                              </m:r>
                            </m:sub>
                            <m:sup/>
                            <m:e>
                              <m:rad>
                                <m:ra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/>
                                    </a:rPr>
                                    <m:t>𝑛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/>
                          <a:ea typeface="Cambria Math"/>
                        </a:rPr>
                        <m:t>Γ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  <a:ea typeface="Cambria Math"/>
                        </a:rPr>
                        <m:t>d</m:t>
                      </m:r>
                      <m:r>
                        <a:rPr lang="en-US" sz="1400" i="1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  <a:p>
                <a:pPr marL="228600"/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are the concentration of the inlets</a:t>
                </a:r>
                <a:r>
                  <a:rPr lang="en-US" sz="1400" dirty="0" smtClean="0"/>
                  <a:t>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6" y="1009485"/>
                <a:ext cx="4795160" cy="5858335"/>
              </a:xfrm>
              <a:prstGeom prst="rect">
                <a:avLst/>
              </a:prstGeom>
              <a:blipFill rotWithShape="1">
                <a:blip r:embed="rId3"/>
                <a:stretch>
                  <a:fillRect l="-254" t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2235" y="207014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8" name="Picture 2" descr="C:\Users\Hernan\Desktop\ALD_slides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17285" r="59814" b="23720"/>
          <a:stretch/>
        </p:blipFill>
        <p:spPr bwMode="auto">
          <a:xfrm>
            <a:off x="5608935" y="4230030"/>
            <a:ext cx="2895309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6799490" y="5258730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08935" y="4619555"/>
            <a:ext cx="289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605596" y="6078945"/>
            <a:ext cx="289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298755" y="5258730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08935" y="6424590"/>
            <a:ext cx="2898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Diffusion of gases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74984" y="3236975"/>
                <a:ext cx="485323" cy="296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984" y="3236975"/>
                <a:ext cx="485323" cy="296270"/>
              </a:xfrm>
              <a:prstGeom prst="rect">
                <a:avLst/>
              </a:prstGeom>
              <a:blipFill rotWithShape="1">
                <a:blip r:embed="rId5"/>
                <a:stretch>
                  <a:fillRect b="-183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95" y="932675"/>
            <a:ext cx="4114800" cy="308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378505" y="3939235"/>
                <a:ext cx="485323" cy="296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505" y="3939235"/>
                <a:ext cx="485323" cy="29627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917645" y="3533245"/>
            <a:ext cx="548640" cy="548640"/>
            <a:chOff x="5027395" y="3470135"/>
            <a:chExt cx="548640" cy="54864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27395" y="4018775"/>
              <a:ext cx="548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027396" y="3470135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11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76473"/>
            <a:ext cx="8229600" cy="2905055"/>
          </a:xfrm>
        </p:spPr>
        <p:txBody>
          <a:bodyPr>
            <a:noAutofit/>
          </a:bodyPr>
          <a:lstStyle/>
          <a:p>
            <a:r>
              <a:rPr lang="en-US" sz="2000" dirty="0"/>
              <a:t>The LSM can describe the geometry and the XFEM can predict the structural response.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Built upon generalized enrichment and preconditioning schemes.</a:t>
            </a:r>
          </a:p>
          <a:p>
            <a:r>
              <a:rPr lang="en-US" sz="2000" dirty="0"/>
              <a:t>Applied method to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/>
              <a:t>Two 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rgbClr val="FF0000"/>
                </a:solidFill>
              </a:rPr>
              <a:t>void</a:t>
            </a:r>
            <a:r>
              <a:rPr lang="en-US" sz="2000" dirty="0"/>
              <a:t>” and 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” problems in 3D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/>
              <a:t>Structural linear elasticity.</a:t>
            </a:r>
          </a:p>
          <a:p>
            <a:pPr lvl="1"/>
            <a:r>
              <a:rPr lang="en-US" sz="2000" dirty="0"/>
              <a:t>Incompressible </a:t>
            </a:r>
            <a:r>
              <a:rPr lang="en-US" sz="2000" dirty="0" err="1"/>
              <a:t>Navier</a:t>
            </a:r>
            <a:r>
              <a:rPr lang="en-US" sz="2000" dirty="0"/>
              <a:t>-Stokes flow.</a:t>
            </a:r>
          </a:p>
          <a:p>
            <a:pPr lvl="1"/>
            <a:r>
              <a:rPr lang="en-US" sz="2000" dirty="0"/>
              <a:t>Scalar transport.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846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Is it </a:t>
            </a:r>
            <a:r>
              <a:rPr lang="en-US" dirty="0" smtClean="0"/>
              <a:t>generic?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300" y="2848158"/>
            <a:ext cx="2743200" cy="1936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95" y="4515699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25" y="4515699"/>
            <a:ext cx="2286000" cy="2286000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922055" y="2749735"/>
            <a:ext cx="3722939" cy="1765964"/>
            <a:chOff x="4493385" y="4332350"/>
            <a:chExt cx="4653675" cy="22074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000"/>
            <a:stretch/>
          </p:blipFill>
          <p:spPr>
            <a:xfrm>
              <a:off x="4493385" y="5407690"/>
              <a:ext cx="4572000" cy="113211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/>
            <a:stretch/>
          </p:blipFill>
          <p:spPr>
            <a:xfrm>
              <a:off x="4575060" y="4332350"/>
              <a:ext cx="4572000" cy="113211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0" y="2737710"/>
            <a:ext cx="1143160" cy="2381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15699"/>
            <a:ext cx="2286000" cy="2095500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/>
          <a:stretch/>
        </p:blipFill>
        <p:spPr>
          <a:xfrm>
            <a:off x="-18300" y="5074894"/>
            <a:ext cx="2286000" cy="15530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" y="971080"/>
            <a:ext cx="82296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same optimization approach for: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Multiphysics</a:t>
            </a:r>
            <a:r>
              <a:rPr lang="en-US" dirty="0"/>
              <a:t> problems.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Two-phase </a:t>
            </a:r>
            <a:r>
              <a:rPr lang="en-US" dirty="0"/>
              <a:t>“</a:t>
            </a:r>
            <a:r>
              <a:rPr lang="en-US" b="1" dirty="0">
                <a:solidFill>
                  <a:schemeClr val="tx2"/>
                </a:solidFill>
              </a:rPr>
              <a:t>material</a:t>
            </a:r>
            <a:r>
              <a:rPr lang="en-US" dirty="0"/>
              <a:t>–</a:t>
            </a:r>
            <a:r>
              <a:rPr lang="en-US" b="1" dirty="0">
                <a:solidFill>
                  <a:srgbClr val="FF0000"/>
                </a:solidFill>
              </a:rPr>
              <a:t>void</a:t>
            </a:r>
            <a:r>
              <a:rPr lang="en-US" dirty="0"/>
              <a:t>” and “</a:t>
            </a:r>
            <a:r>
              <a:rPr lang="en-US" b="1" dirty="0">
                <a:solidFill>
                  <a:schemeClr val="tx2"/>
                </a:solidFill>
              </a:rPr>
              <a:t>material</a:t>
            </a:r>
            <a:r>
              <a:rPr lang="en-US" dirty="0"/>
              <a:t>–</a:t>
            </a:r>
            <a:r>
              <a:rPr lang="en-US" b="1" dirty="0">
                <a:solidFill>
                  <a:schemeClr val="tx2"/>
                </a:solidFill>
              </a:rPr>
              <a:t>material</a:t>
            </a:r>
            <a:r>
              <a:rPr lang="en-US" dirty="0"/>
              <a:t>” problems.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dirty="0"/>
              <a:t>2D and 3D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LSM can describe complex geometries.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XFEM can model discontinuities with generalized enrichment strategy.</a:t>
            </a:r>
          </a:p>
        </p:txBody>
      </p:sp>
    </p:spTree>
    <p:extLst>
      <p:ext uri="{BB962C8B-B14F-4D97-AF65-F5344CB8AC3E}">
        <p14:creationId xmlns:p14="http://schemas.microsoft.com/office/powerpoint/2010/main" val="1165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Is it </a:t>
            </a:r>
            <a:r>
              <a:rPr lang="en-US" dirty="0" smtClean="0"/>
              <a:t>efficient?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310823"/>
            <a:ext cx="82296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Method </a:t>
            </a:r>
            <a:r>
              <a:rPr lang="en-US" sz="2000" dirty="0"/>
              <a:t>is significantly more complex in regards of implementation.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/>
              <a:t>Similar assembly time for 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rgbClr val="FF0000"/>
                </a:solidFill>
              </a:rPr>
              <a:t>void</a:t>
            </a:r>
            <a:r>
              <a:rPr lang="en-US" sz="2000" dirty="0"/>
              <a:t> ” problems.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More time for </a:t>
            </a:r>
            <a:r>
              <a:rPr lang="en-US" sz="2000" dirty="0"/>
              <a:t>“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–</a:t>
            </a:r>
            <a:r>
              <a:rPr lang="en-US" sz="2000" b="1" dirty="0">
                <a:solidFill>
                  <a:schemeClr val="tx2"/>
                </a:solidFill>
              </a:rPr>
              <a:t>material</a:t>
            </a:r>
            <a:r>
              <a:rPr lang="en-US" sz="2000" dirty="0"/>
              <a:t>” </a:t>
            </a:r>
            <a:r>
              <a:rPr lang="en-US" sz="2000" dirty="0" smtClean="0"/>
              <a:t>due to larger linear system.</a:t>
            </a:r>
          </a:p>
          <a:p>
            <a:pPr marL="692150" lvl="2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Faster </a:t>
            </a:r>
            <a:r>
              <a:rPr lang="en-US" sz="2000" dirty="0"/>
              <a:t>optimization convergence rate.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Ability to represent </a:t>
            </a:r>
            <a:r>
              <a:rPr lang="en-US" sz="2000" dirty="0"/>
              <a:t>thin-walled structures on coarse meshes</a:t>
            </a:r>
            <a:r>
              <a:rPr lang="en-US" sz="2000" dirty="0" smtClean="0"/>
              <a:t>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Enforce boundary conditions on coarse meshes.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000" dirty="0" smtClean="0"/>
              <a:t>Alternative </a:t>
            </a:r>
            <a:r>
              <a:rPr lang="en-US" sz="2000" dirty="0"/>
              <a:t>to density methods for problems where a high mesh resolution is not tolerable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Is it robust</a:t>
            </a:r>
            <a:r>
              <a:rPr lang="en-US" dirty="0" smtClean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318242"/>
                <a:ext cx="8229600" cy="53767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Perimeter and curvature provide global shape control</a:t>
                </a:r>
                <a:r>
                  <a:rPr lang="en-US" sz="2000" dirty="0" smtClean="0"/>
                  <a:t>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Capability to mitigate numerical artifacts.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Method can be used in linear and nonlinear problems.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endParaRPr lang="en-US" sz="2000" dirty="0" smtClean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sz="2000" b="1" dirty="0" smtClean="0"/>
                  <a:t>Open </a:t>
                </a:r>
                <a:r>
                  <a:rPr lang="en-US" sz="2000" b="1" dirty="0"/>
                  <a:t>issues</a:t>
                </a:r>
                <a:r>
                  <a:rPr lang="en-US" sz="2000" dirty="0"/>
                  <a:t>: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Smoothing filter and perimeter constraint do not control local feature size</a:t>
                </a:r>
                <a:r>
                  <a:rPr lang="en-US" sz="2000" dirty="0" smtClean="0"/>
                  <a:t>.</a:t>
                </a:r>
              </a:p>
              <a:p>
                <a:pPr marL="692150" lvl="2" indent="-2349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Outside the scope of this work.</a:t>
                </a:r>
                <a:endParaRPr lang="en-US" sz="2000" dirty="0"/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Interface conditions need to be enforced accurately for higher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𝑅𝑒</m:t>
                    </m:r>
                  </m:oMath>
                </a14:m>
                <a:r>
                  <a:rPr lang="en-US" sz="2000" dirty="0"/>
                  <a:t> flow</a:t>
                </a:r>
                <a:r>
                  <a:rPr lang="en-US" sz="2000" dirty="0" smtClean="0"/>
                  <a:t>.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/>
                          </a:rPr>
                          <m:t>𝐧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000" dirty="0"/>
                  <a:t> may yield too smooth designs</a:t>
                </a:r>
                <a:r>
                  <a:rPr lang="en-US" sz="2000" dirty="0" smtClean="0"/>
                  <a:t>.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Hypothesis</a:t>
                </a:r>
                <a:r>
                  <a:rPr lang="en-US" sz="2000" dirty="0"/>
                  <a:t>: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Boundary conditions are not enforced accurately.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Small intersection regions cause ill-conditioning.</a:t>
                </a:r>
              </a:p>
              <a:p>
                <a:pPr lvl="1" indent="-2222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Stabilized Lagrange multipliers (to solve for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𝝈</m:t>
                    </m:r>
                  </m:oMath>
                </a14:m>
                <a:r>
                  <a:rPr lang="en-US" sz="20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sz="2000" dirty="0"/>
                  <a:t>) fail due to ill-conditioning</a:t>
                </a:r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18242"/>
                <a:ext cx="8229600" cy="5376793"/>
              </a:xfrm>
              <a:prstGeom prst="rect">
                <a:avLst/>
              </a:prstGeom>
              <a:blipFill rotWithShape="1">
                <a:blip r:embed="rId2"/>
                <a:stretch>
                  <a:fillRect l="-593" t="-567" r="-222" b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7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Is it robust</a:t>
            </a:r>
            <a:r>
              <a:rPr lang="en-US" dirty="0" smtClean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163105"/>
                <a:ext cx="8229600" cy="572464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b="1" dirty="0" smtClean="0"/>
                  <a:t>Remaining work</a:t>
                </a:r>
                <a:r>
                  <a:rPr lang="en-US" sz="2000" dirty="0" smtClean="0"/>
                  <a:t>: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Structural linear elasticity:</a:t>
                </a:r>
              </a:p>
              <a:p>
                <a:pPr marL="692150" lvl="2" indent="-2349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/>
                  </a:rPr>
                  <a:t>Study stress constrains with </a:t>
                </a:r>
                <a:r>
                  <a:rPr lang="en-US" b="1" dirty="0">
                    <a:sym typeface="Wingdings"/>
                  </a:rPr>
                  <a:t>face-oriented ghost penalty </a:t>
                </a:r>
                <a:r>
                  <a:rPr lang="en-US" dirty="0">
                    <a:sym typeface="Wingdings"/>
                  </a:rPr>
                  <a:t> in structural linear elasticity.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Incompressible </a:t>
                </a:r>
                <a:r>
                  <a:rPr lang="en-US" dirty="0" err="1" smtClean="0"/>
                  <a:t>Navier</a:t>
                </a:r>
                <a:r>
                  <a:rPr lang="en-US" dirty="0" smtClean="0"/>
                  <a:t>-Stokes with scalar transport:</a:t>
                </a:r>
              </a:p>
              <a:p>
                <a:pPr marL="692150" lvl="2" indent="-2349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/>
                  </a:rPr>
                  <a:t>Explore </a:t>
                </a:r>
                <a:r>
                  <a:rPr lang="en-US" b="1" dirty="0" err="1">
                    <a:sym typeface="Wingdings"/>
                  </a:rPr>
                  <a:t>Nitsche</a:t>
                </a:r>
                <a:r>
                  <a:rPr lang="en-US" dirty="0">
                    <a:sym typeface="Wingdings"/>
                  </a:rPr>
                  <a:t> method for enforcing continuity at interface in </a:t>
                </a:r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𝑅𝑒</m:t>
                    </m:r>
                  </m:oMath>
                </a14:m>
                <a:r>
                  <a:rPr lang="en-US" dirty="0"/>
                  <a:t> flow</a:t>
                </a:r>
                <a:endParaRPr lang="en-US" dirty="0">
                  <a:sym typeface="Wingdings"/>
                </a:endParaRPr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/>
                  </a:rPr>
                  <a:t>Explore </a:t>
                </a:r>
                <a:r>
                  <a:rPr lang="en-US" b="1" dirty="0">
                    <a:sym typeface="Wingdings"/>
                  </a:rPr>
                  <a:t>face-oriented ghost penalty </a:t>
                </a:r>
                <a:r>
                  <a:rPr lang="en-US" dirty="0">
                    <a:sym typeface="Wingdings"/>
                  </a:rPr>
                  <a:t>to increase stability in </a:t>
                </a:r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𝑅𝑒</m:t>
                    </m:r>
                  </m:oMath>
                </a14:m>
                <a:r>
                  <a:rPr lang="en-US" dirty="0"/>
                  <a:t> flow</a:t>
                </a:r>
                <a:r>
                  <a:rPr lang="en-US" dirty="0">
                    <a:sym typeface="Wingdings"/>
                  </a:rPr>
                  <a:t>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Curvature regularization:</a:t>
                </a:r>
                <a:endParaRPr lang="en-US" dirty="0"/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/>
                  </a:rPr>
                  <a:t>Study </a:t>
                </a:r>
                <a:r>
                  <a:rPr lang="en-US" dirty="0"/>
                  <a:t>influence of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/>
                      </a:rPr>
                      <m:t>𝐧</m:t>
                    </m:r>
                  </m:oMath>
                </a14:m>
                <a:r>
                  <a:rPr lang="en-US" dirty="0"/>
                  <a:t> in the smoothness measure.</a:t>
                </a:r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/>
                  <a:t>Penalize intermediate curvatures to better control the shape.</a:t>
                </a:r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34950" indent="-2349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Atomic layer deposition:</a:t>
                </a:r>
                <a:endParaRPr lang="en-US" dirty="0"/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/>
                  <a:t>Expand our scalar transport model to simulate multiple scalar transport fields.</a:t>
                </a:r>
              </a:p>
              <a:p>
                <a:pPr marL="692150" lvl="1" indent="-234950">
                  <a:buFont typeface="Arial" panose="020B0604020202020204" pitchFamily="34" charset="0"/>
                  <a:buChar char="•"/>
                </a:pPr>
                <a:r>
                  <a:rPr lang="en-US" dirty="0"/>
                  <a:t>Research the interaction of the reactant with the outside sources, such as air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3105"/>
                <a:ext cx="8229600" cy="5724644"/>
              </a:xfrm>
              <a:prstGeom prst="rect">
                <a:avLst/>
              </a:prstGeom>
              <a:blipFill rotWithShape="1">
                <a:blip r:embed="rId2"/>
                <a:stretch>
                  <a:fillRect l="-741" t="-532" r="-963" b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0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941440" y="3750153"/>
                <a:ext cx="39721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65100" indent="-1651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45</m:t>
                    </m:r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600" i="1" dirty="0" smtClean="0">
                        <a:latin typeface="Cambria Math"/>
                      </a:rPr>
                      <m:t>30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quadrilateral linear </a:t>
                </a:r>
                <a:r>
                  <a:rPr lang="en-US" sz="1600" dirty="0" smtClean="0"/>
                  <a:t>elements.</a:t>
                </a:r>
              </a:p>
              <a:p>
                <a:pPr marL="165100" indent="-1651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Anchored </a:t>
                </a:r>
                <a:r>
                  <a:rPr lang="en-US" sz="1600" dirty="0"/>
                  <a:t>to the wall on its left </a:t>
                </a:r>
                <a:r>
                  <a:rPr lang="en-US" sz="1600" dirty="0" smtClean="0"/>
                  <a:t>side.</a:t>
                </a:r>
              </a:p>
              <a:p>
                <a:pPr marL="165100" indent="-16510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Point </a:t>
                </a:r>
                <a:r>
                  <a:rPr lang="en-US" sz="1600" dirty="0"/>
                  <a:t>load on its right side</a:t>
                </a:r>
                <a:r>
                  <a:rPr lang="en-US" sz="1600" dirty="0" smtClean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40" y="3750153"/>
                <a:ext cx="3972129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614"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39" y="1316724"/>
            <a:ext cx="3931920" cy="2502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7343" r="8444" b="2090"/>
          <a:stretch/>
        </p:blipFill>
        <p:spPr>
          <a:xfrm>
            <a:off x="4948755" y="1369571"/>
            <a:ext cx="3886200" cy="3213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3830" y="3279520"/>
                <a:ext cx="4378170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solved by nonlinear mathematical programming algorithm (</a:t>
                </a:r>
                <a:r>
                  <a:rPr lang="en-US" b="1" dirty="0"/>
                  <a:t>GCMMA</a:t>
                </a:r>
                <a:r>
                  <a:rPr lang="en-US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Design variables are the artificial densities of the finite elements.</a:t>
                </a:r>
              </a:p>
              <a:p>
                <a:pPr marL="63023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/>
                              <a:ea typeface="Cambria Math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=1.0→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solid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Cambria Math"/>
                  <a:ea typeface="Cambria Math"/>
                </a:endParaRPr>
              </a:p>
              <a:p>
                <a:pPr marL="63023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/>
                              <a:ea typeface="Cambria Math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=0.0→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void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0" y="3279520"/>
                <a:ext cx="4378170" cy="2031325"/>
              </a:xfrm>
              <a:prstGeom prst="rect">
                <a:avLst/>
              </a:prstGeom>
              <a:blipFill rotWithShape="1">
                <a:blip r:embed="rId8"/>
                <a:stretch>
                  <a:fillRect l="-975" t="-1502" r="-1671" b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3831" y="5216097"/>
                <a:ext cx="437816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0513" indent="-290513">
                  <a:buFont typeface="Arial" panose="020B0604020202020204" pitchFamily="34" charset="0"/>
                  <a:buChar char="•"/>
                </a:pPr>
                <a:r>
                  <a:rPr lang="en-US" dirty="0"/>
                  <a:t>Design to physical model:</a:t>
                </a:r>
              </a:p>
              <a:p>
                <a:pPr marL="29051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/>
                        </a:rPr>
                        <m:t>𝝈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>
                          <a:latin typeface="Cambria Math"/>
                          <a:ea typeface="Cambria Math"/>
                        </a:rPr>
                        <m:t>𝐂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 :</m:t>
                      </m:r>
                      <m:r>
                        <a:rPr lang="en-US" b="1" i="1">
                          <a:latin typeface="Cambria Math"/>
                          <a:ea typeface="Cambria Math"/>
                        </a:rPr>
                        <m:t>𝜺</m:t>
                      </m:r>
                    </m:oMath>
                  </m:oMathPara>
                </a14:m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Relax by allowing a continuum between the materials.</a:t>
                </a:r>
              </a:p>
              <a:p>
                <a:pPr marL="63023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Intermediate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Cambria Math"/>
                        </a:rPr>
                        <m:t>material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1" y="5216097"/>
                <a:ext cx="4378169" cy="1477328"/>
              </a:xfrm>
              <a:prstGeom prst="rect">
                <a:avLst/>
              </a:prstGeom>
              <a:blipFill rotWithShape="1">
                <a:blip r:embed="rId9"/>
                <a:stretch>
                  <a:fillRect l="-975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tructural_SIM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1045" r="11045"/>
          <a:stretch/>
        </p:blipFill>
        <p:spPr>
          <a:xfrm>
            <a:off x="5161061" y="4588021"/>
            <a:ext cx="3328416" cy="2241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3831" y="1316724"/>
                <a:ext cx="4378169" cy="207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SE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nary>
                    <m:r>
                      <a:rPr lang="en-US" b="1" i="1">
                        <a:latin typeface="Cambria Math"/>
                        <a:ea typeface="Cambria Math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: </m:t>
                    </m:r>
                    <m:r>
                      <a:rPr lang="en-US" b="1">
                        <a:latin typeface="Cambria Math"/>
                        <a:ea typeface="Cambria Math"/>
                      </a:rPr>
                      <m:t>𝛆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  <m:r>
                      <a:rPr lang="en-US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d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endParaRPr lang="en-US" dirty="0"/>
              </a:p>
              <a:p>
                <a:pPr marL="173038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Satisfy equations</a:t>
                </a:r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𝛻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𝝈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b="1" i="0" smtClean="0">
                                <a:latin typeface="Cambria Math"/>
                                <a:ea typeface="Cambria Math"/>
                              </a:rPr>
                              <m:t>𝐛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 smtClean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 smtClean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/>
                                <a:ea typeface="Cambria Math"/>
                              </a:rPr>
                              <m:t>Ω</m:t>
                            </m:r>
                          </m:e>
                        </m:mr>
                        <m:mr>
                          <m:e>
                            <m:r>
                              <a:rPr lang="en-US" b="1" i="0" smtClean="0">
                                <a:latin typeface="Cambria Math"/>
                              </a:rPr>
                              <m:t>𝐮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/>
                                  </a:rPr>
                                  <m:t>𝐮</m:t>
                                </m:r>
                              </m:e>
                            </m:acc>
                          </m:e>
                          <m:e>
                            <m:r>
                              <m:rPr>
                                <m:nor/>
                              </m:rPr>
                              <a:rPr lang="en-US" dirty="0" smtClean="0"/>
                              <m:t>on</m:t>
                            </m:r>
                            <m:r>
                              <m:rPr>
                                <m:nor/>
                              </m:rPr>
                              <a:rPr lang="en-US" dirty="0" smtClean="0"/>
                              <m:t>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1" i="1" smtClean="0">
                                <a:latin typeface="Cambria Math"/>
                                <a:ea typeface="Cambria Math"/>
                              </a:rPr>
                              <m:t>𝝈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b="1" i="0" smtClean="0">
                                <a:latin typeface="Cambria Math"/>
                                <a:ea typeface="Cambria Math"/>
                              </a:rPr>
                              <m:t>𝐧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b="1" i="0" smtClean="0">
                                <a:latin typeface="Cambria Math"/>
                                <a:ea typeface="Cambria Math"/>
                              </a:rPr>
                              <m:t>𝐟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 smtClean="0"/>
                              <m:t>on</m:t>
                            </m:r>
                            <m:r>
                              <m:rPr>
                                <m:nor/>
                              </m:rPr>
                              <a:rPr lang="en-US" dirty="0" smtClean="0"/>
                              <m:t>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  <a:p>
                <a:pPr marL="173038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d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0.5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d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1" y="1316724"/>
                <a:ext cx="4378169" cy="2078582"/>
              </a:xfrm>
              <a:prstGeom prst="rect">
                <a:avLst/>
              </a:prstGeom>
              <a:blipFill rotWithShape="1">
                <a:blip r:embed="rId11"/>
                <a:stretch>
                  <a:fillRect l="-975" t="-2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topology optimization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9710" y="4736600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9710" y="500453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51750" y="6539268"/>
            <a:ext cx="253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Optimized geometry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80993" y="6349610"/>
            <a:ext cx="2286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/>
      <p:bldP spid="6" grpId="0"/>
      <p:bldP spid="4" grpId="0"/>
      <p:bldP spid="17" grpId="0"/>
      <p:bldP spid="18" grpId="0" animBg="1"/>
      <p:bldP spid="19" grpId="0" animBg="1"/>
      <p:bldP spid="20" grpId="0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complete this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6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Hansbo</a:t>
            </a:r>
            <a:r>
              <a:rPr lang="en-US" dirty="0"/>
              <a:t> A, </a:t>
            </a:r>
            <a:r>
              <a:rPr lang="en-US" dirty="0" err="1"/>
              <a:t>Hansbo</a:t>
            </a:r>
            <a:r>
              <a:rPr lang="en-US" dirty="0"/>
              <a:t> P (2004) A </a:t>
            </a:r>
            <a:r>
              <a:rPr lang="en-US" dirty="0" smtClean="0"/>
              <a:t>finite </a:t>
            </a:r>
            <a:r>
              <a:rPr lang="en-US" dirty="0"/>
              <a:t>element method for the simulation of strong </a:t>
            </a:r>
            <a:r>
              <a:rPr lang="en-US" dirty="0" smtClean="0"/>
              <a:t>and weak </a:t>
            </a:r>
            <a:r>
              <a:rPr lang="en-US" dirty="0"/>
              <a:t>discontinuities in solid mechanics. Computer methods in applied mechanics </a:t>
            </a:r>
            <a:r>
              <a:rPr lang="en-US" dirty="0" smtClean="0"/>
              <a:t>and engineering </a:t>
            </a:r>
            <a:r>
              <a:rPr lang="en-US" dirty="0"/>
              <a:t>193(33):</a:t>
            </a:r>
            <a:r>
              <a:rPr lang="en-US" dirty="0" smtClean="0"/>
              <a:t>3523-3540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Kreissl</a:t>
            </a:r>
            <a:r>
              <a:rPr lang="en-US" dirty="0" smtClean="0"/>
              <a:t> </a:t>
            </a:r>
            <a:r>
              <a:rPr lang="en-US" dirty="0"/>
              <a:t>S, </a:t>
            </a:r>
            <a:r>
              <a:rPr lang="en-US" dirty="0" err="1"/>
              <a:t>Pingen</a:t>
            </a:r>
            <a:r>
              <a:rPr lang="en-US" dirty="0"/>
              <a:t> G, </a:t>
            </a:r>
            <a:r>
              <a:rPr lang="en-US" dirty="0" err="1"/>
              <a:t>Maute</a:t>
            </a:r>
            <a:r>
              <a:rPr lang="en-US" dirty="0"/>
              <a:t> K (2011) An explicit level set approach for </a:t>
            </a:r>
            <a:r>
              <a:rPr lang="en-US" dirty="0" smtClean="0"/>
              <a:t>generalized shape </a:t>
            </a:r>
            <a:r>
              <a:rPr lang="en-US" dirty="0"/>
              <a:t>optimization of </a:t>
            </a:r>
            <a:r>
              <a:rPr lang="en-US" dirty="0" smtClean="0"/>
              <a:t>fluids </a:t>
            </a:r>
            <a:r>
              <a:rPr lang="en-US" dirty="0"/>
              <a:t>with the lattice </a:t>
            </a:r>
            <a:r>
              <a:rPr lang="en-US" dirty="0" err="1"/>
              <a:t>boltzmann</a:t>
            </a:r>
            <a:r>
              <a:rPr lang="en-US" dirty="0"/>
              <a:t> method. International </a:t>
            </a:r>
            <a:r>
              <a:rPr lang="en-US" dirty="0" smtClean="0"/>
              <a:t>Journal for </a:t>
            </a:r>
            <a:r>
              <a:rPr lang="en-US" dirty="0"/>
              <a:t>Numerical Methods in Fluids 65(5):</a:t>
            </a:r>
            <a:r>
              <a:rPr lang="en-US" dirty="0" smtClean="0"/>
              <a:t>496-519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Lang C, </a:t>
            </a:r>
            <a:r>
              <a:rPr lang="en-US" dirty="0" err="1" smtClean="0"/>
              <a:t>Makhija</a:t>
            </a:r>
            <a:r>
              <a:rPr lang="en-US" dirty="0" smtClean="0"/>
              <a:t> D, </a:t>
            </a:r>
            <a:r>
              <a:rPr lang="en-US" dirty="0" err="1" smtClean="0"/>
              <a:t>Doostan</a:t>
            </a:r>
            <a:r>
              <a:rPr lang="en-US" dirty="0" smtClean="0"/>
              <a:t> A, </a:t>
            </a:r>
            <a:r>
              <a:rPr lang="en-US" dirty="0" err="1" smtClean="0"/>
              <a:t>Maute</a:t>
            </a:r>
            <a:r>
              <a:rPr lang="en-US" dirty="0" smtClean="0"/>
              <a:t> K (2013) A simple and efficient preconditioning scheme for </a:t>
            </a:r>
            <a:r>
              <a:rPr lang="en-US" dirty="0" err="1" smtClean="0"/>
              <a:t>heaviside</a:t>
            </a:r>
            <a:r>
              <a:rPr lang="en-US" dirty="0" smtClean="0"/>
              <a:t> enriched XFEM. </a:t>
            </a:r>
            <a:r>
              <a:rPr lang="en-US" dirty="0" err="1" smtClean="0"/>
              <a:t>Computat</a:t>
            </a:r>
            <a:r>
              <a:rPr lang="en-US" dirty="0" smtClean="0"/>
              <a:t> Mech.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Makhija</a:t>
            </a:r>
            <a:r>
              <a:rPr lang="en-US" dirty="0"/>
              <a:t> D, </a:t>
            </a:r>
            <a:r>
              <a:rPr lang="en-US" dirty="0" err="1"/>
              <a:t>Pingen</a:t>
            </a:r>
            <a:r>
              <a:rPr lang="en-US" dirty="0"/>
              <a:t> G, Yang R, </a:t>
            </a:r>
            <a:r>
              <a:rPr lang="en-US" dirty="0" err="1"/>
              <a:t>Maute</a:t>
            </a:r>
            <a:r>
              <a:rPr lang="en-US" dirty="0"/>
              <a:t> K (2012) Topology optimization of </a:t>
            </a:r>
            <a:r>
              <a:rPr lang="en-US" dirty="0" smtClean="0"/>
              <a:t>multicomponent flows </a:t>
            </a:r>
            <a:r>
              <a:rPr lang="en-US" dirty="0"/>
              <a:t>using a multi-relaxation time lattice </a:t>
            </a:r>
            <a:r>
              <a:rPr lang="en-US" dirty="0" err="1"/>
              <a:t>boltzmann</a:t>
            </a:r>
            <a:r>
              <a:rPr lang="en-US" dirty="0"/>
              <a:t> method. </a:t>
            </a:r>
            <a:r>
              <a:rPr lang="en-US" dirty="0" smtClean="0"/>
              <a:t>Computers &amp; </a:t>
            </a:r>
            <a:r>
              <a:rPr lang="en-US" dirty="0"/>
              <a:t>Fluids 67(0):</a:t>
            </a:r>
            <a:r>
              <a:rPr lang="en-US" dirty="0" smtClean="0"/>
              <a:t>104-114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Maute</a:t>
            </a:r>
            <a:r>
              <a:rPr lang="en-US" dirty="0" smtClean="0"/>
              <a:t> K, Schwarz S, </a:t>
            </a:r>
            <a:r>
              <a:rPr lang="en-US" dirty="0" err="1" smtClean="0"/>
              <a:t>Ramm</a:t>
            </a:r>
            <a:r>
              <a:rPr lang="en-US" dirty="0" smtClean="0"/>
              <a:t> E (1998) Adaptive topology optimization of </a:t>
            </a:r>
            <a:r>
              <a:rPr lang="en-US" dirty="0" err="1" smtClean="0"/>
              <a:t>elastoplastic</a:t>
            </a:r>
            <a:r>
              <a:rPr lang="en-US" dirty="0" smtClean="0"/>
              <a:t> structures. Structural and Multidisciplinary Optimization 15(2):81-91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Schleupen</a:t>
            </a:r>
            <a:r>
              <a:rPr lang="en-US" dirty="0" smtClean="0"/>
              <a:t> A, </a:t>
            </a:r>
            <a:r>
              <a:rPr lang="en-US" dirty="0" err="1" smtClean="0"/>
              <a:t>Maute</a:t>
            </a:r>
            <a:r>
              <a:rPr lang="en-US" dirty="0" smtClean="0"/>
              <a:t> K, </a:t>
            </a:r>
            <a:r>
              <a:rPr lang="en-US" dirty="0" err="1" smtClean="0"/>
              <a:t>Ramm</a:t>
            </a:r>
            <a:r>
              <a:rPr lang="en-US" dirty="0" smtClean="0"/>
              <a:t> E (2000) Adaptive </a:t>
            </a:r>
            <a:r>
              <a:rPr lang="en-US" dirty="0" err="1" smtClean="0"/>
              <a:t>fe</a:t>
            </a:r>
            <a:r>
              <a:rPr lang="en-US" dirty="0" smtClean="0"/>
              <a:t>-procedures in shape optimization. Structural and Multidisciplinary Optimization 19:282-302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Wilke DN, </a:t>
            </a:r>
            <a:r>
              <a:rPr lang="en-US" dirty="0" err="1" smtClean="0"/>
              <a:t>Kok</a:t>
            </a:r>
            <a:r>
              <a:rPr lang="en-US" dirty="0" smtClean="0"/>
              <a:t> S, </a:t>
            </a:r>
            <a:r>
              <a:rPr lang="en-US" dirty="0" err="1" smtClean="0"/>
              <a:t>Groenwold</a:t>
            </a:r>
            <a:r>
              <a:rPr lang="en-US" dirty="0" smtClean="0"/>
              <a:t> AA (2006) A </a:t>
            </a:r>
            <a:r>
              <a:rPr lang="en-US" dirty="0" err="1" smtClean="0"/>
              <a:t>quadratically</a:t>
            </a:r>
            <a:r>
              <a:rPr lang="en-US" dirty="0" smtClean="0"/>
              <a:t> convergent unstructured </a:t>
            </a:r>
            <a:r>
              <a:rPr lang="en-US" dirty="0" err="1" smtClean="0"/>
              <a:t>remeshing</a:t>
            </a:r>
            <a:r>
              <a:rPr lang="en-US" dirty="0" smtClean="0"/>
              <a:t> strategy for shape optimization. International journal for numerical methods in engineering 65(1):1-17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Burman</a:t>
            </a:r>
            <a:r>
              <a:rPr lang="en-US" dirty="0" smtClean="0"/>
              <a:t> </a:t>
            </a:r>
            <a:r>
              <a:rPr lang="en-US" dirty="0"/>
              <a:t>E, </a:t>
            </a:r>
            <a:r>
              <a:rPr lang="en-US" dirty="0" err="1"/>
              <a:t>Hansbo</a:t>
            </a:r>
            <a:r>
              <a:rPr lang="en-US" dirty="0"/>
              <a:t> P (2012) Fictitious domain </a:t>
            </a:r>
            <a:r>
              <a:rPr lang="en-US" dirty="0" err="1"/>
              <a:t>nite</a:t>
            </a:r>
            <a:r>
              <a:rPr lang="en-US" dirty="0"/>
              <a:t> element methods using cut elements</a:t>
            </a:r>
            <a:r>
              <a:rPr lang="en-US" dirty="0" smtClean="0"/>
              <a:t>: II. </a:t>
            </a:r>
            <a:r>
              <a:rPr lang="en-US" dirty="0"/>
              <a:t>a stabilized </a:t>
            </a:r>
            <a:r>
              <a:rPr lang="en-US" dirty="0" err="1" smtClean="0"/>
              <a:t>Nitsche</a:t>
            </a:r>
            <a:r>
              <a:rPr lang="en-US" dirty="0" smtClean="0"/>
              <a:t> </a:t>
            </a:r>
            <a:r>
              <a:rPr lang="en-US" dirty="0"/>
              <a:t>method. Applied Numerical Mathematics 62(4):</a:t>
            </a:r>
            <a:r>
              <a:rPr lang="en-US" dirty="0" smtClean="0"/>
              <a:t>328-341.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Schott </a:t>
            </a:r>
            <a:r>
              <a:rPr lang="en-US" dirty="0"/>
              <a:t>B, </a:t>
            </a:r>
            <a:r>
              <a:rPr lang="en-US" dirty="0" err="1"/>
              <a:t>Rasthofer</a:t>
            </a:r>
            <a:r>
              <a:rPr lang="en-US" dirty="0"/>
              <a:t> U, </a:t>
            </a:r>
            <a:r>
              <a:rPr lang="en-US" dirty="0" err="1"/>
              <a:t>Gravemeier</a:t>
            </a:r>
            <a:r>
              <a:rPr lang="en-US" dirty="0"/>
              <a:t> </a:t>
            </a:r>
            <a:r>
              <a:rPr lang="en-US" dirty="0" err="1"/>
              <a:t>V,WallW</a:t>
            </a:r>
            <a:r>
              <a:rPr lang="en-US" dirty="0"/>
              <a:t>(2014) A face-oriented stabilized </a:t>
            </a:r>
            <a:r>
              <a:rPr lang="en-US" dirty="0" err="1" smtClean="0"/>
              <a:t>Nitsche</a:t>
            </a:r>
            <a:r>
              <a:rPr lang="en-US" dirty="0" smtClean="0"/>
              <a:t>-type extended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multiscale</a:t>
            </a:r>
            <a:r>
              <a:rPr lang="en-US" dirty="0"/>
              <a:t> method for incompressible two-phase </a:t>
            </a:r>
            <a:r>
              <a:rPr lang="en-US" dirty="0" err="1"/>
              <a:t>ow</a:t>
            </a:r>
            <a:r>
              <a:rPr lang="en-US" dirty="0"/>
              <a:t>. </a:t>
            </a:r>
            <a:r>
              <a:rPr lang="en-US" dirty="0" smtClean="0"/>
              <a:t>International Journal </a:t>
            </a:r>
            <a:r>
              <a:rPr lang="en-US" dirty="0"/>
              <a:t>for Numerical Methods in </a:t>
            </a:r>
            <a:r>
              <a:rPr lang="en-US" dirty="0" smtClean="0"/>
              <a:t>Engineering.</a:t>
            </a:r>
          </a:p>
        </p:txBody>
      </p:sp>
    </p:spTree>
    <p:extLst>
      <p:ext uri="{BB962C8B-B14F-4D97-AF65-F5344CB8AC3E}">
        <p14:creationId xmlns:p14="http://schemas.microsoft.com/office/powerpoint/2010/main" val="72404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t="9612" r="9776" b="9722"/>
          <a:stretch/>
        </p:blipFill>
        <p:spPr>
          <a:xfrm>
            <a:off x="2289534" y="1143000"/>
            <a:ext cx="456493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0" y="3796605"/>
            <a:ext cx="2743200" cy="2743200"/>
          </a:xfrm>
          <a:prstGeom prst="rect">
            <a:avLst/>
          </a:prstGeom>
        </p:spPr>
      </p:pic>
      <p:pic>
        <p:nvPicPr>
          <p:cNvPr id="4" name="fluid_SIM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313" t="6688" r="27164" b="6545"/>
          <a:stretch/>
        </p:blipFill>
        <p:spPr>
          <a:xfrm>
            <a:off x="3196741" y="3731629"/>
            <a:ext cx="2743200" cy="2743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78" y="3538740"/>
            <a:ext cx="2919392" cy="219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0" y="1486830"/>
                <a:ext cx="4572000" cy="22302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74625" indent="-174625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Design variables are the porosity of the finite elements.</a:t>
                </a:r>
              </a:p>
              <a:p>
                <a:pPr marL="5762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𝛾</m:t>
                      </m:r>
                      <m:d>
                        <m:dPr>
                          <m:ctrlPr>
                            <a:rPr lang="en-US" sz="16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  <a:ea typeface="Cambria Math"/>
                            </a:rPr>
                            <m:t>𝐱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=1.0→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/>
                          <a:ea typeface="Cambria Math"/>
                        </a:rPr>
                        <m:t>fluid</m:t>
                      </m:r>
                      <m:r>
                        <a:rPr lang="en-US" sz="1600" b="0" i="0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1600" b="0" i="0" dirty="0" smtClean="0">
                  <a:latin typeface="Cambria Math"/>
                  <a:ea typeface="Cambria Math"/>
                </a:endParaRPr>
              </a:p>
              <a:p>
                <a:pPr marL="5762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𝛾</m:t>
                      </m:r>
                      <m:d>
                        <m:dPr>
                          <m:ctrlPr>
                            <a:rPr lang="en-US" sz="16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  <a:ea typeface="Cambria Math"/>
                            </a:rPr>
                            <m:t>𝐱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=0.0→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/>
                          <a:ea typeface="Cambria Math"/>
                        </a:rPr>
                        <m:t>solid</m:t>
                      </m:r>
                      <m:r>
                        <a:rPr lang="en-US" sz="1600" b="0" i="0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1600" dirty="0" smtClean="0"/>
              </a:p>
              <a:p>
                <a:pPr marL="174625" indent="-174625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Brinkman</a:t>
                </a:r>
                <a:r>
                  <a:rPr lang="en-US" dirty="0" smtClean="0"/>
                  <a:t> coefficient uses interpolation to avoid large gradients in flow.</a:t>
                </a:r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en-US" sz="16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sz="16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16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6830"/>
                <a:ext cx="4572000" cy="2230226"/>
              </a:xfrm>
              <a:prstGeom prst="rect">
                <a:avLst/>
              </a:prstGeom>
              <a:blipFill rotWithShape="1">
                <a:blip r:embed="rId8"/>
                <a:stretch>
                  <a:fillRect l="-800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00225" y="5693943"/>
                <a:ext cx="2144239" cy="102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𝑅𝑒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225" y="5693943"/>
                <a:ext cx="2144239" cy="10238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3831" y="1486830"/>
                <a:ext cx="4378169" cy="240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4625" indent="-174625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Minimize pressure difference:</a:t>
                </a:r>
              </a:p>
              <a:p>
                <a:pPr marL="177800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PD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in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𝐮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in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/>
                                <a:ea typeface="Cambria Math"/>
                              </a:rPr>
                              <m:t>Γ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out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0">
                                                <a:latin typeface="Cambria Math"/>
                                                <a:ea typeface="Cambria Math"/>
                                              </a:rPr>
                                              <m:t>𝐮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0">
                                    <a:latin typeface="Cambria Math"/>
                                    <a:ea typeface="Cambria Math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out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Γ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dirty="0"/>
                  <a:t>Satisfy equations</a:t>
                </a:r>
                <a:r>
                  <a:rPr lang="en-US" dirty="0" smtClean="0"/>
                  <a:t>:</a:t>
                </a:r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1400" b="1" i="0" smtClean="0">
                                  <a:latin typeface="Cambria Math"/>
                                  <a:ea typeface="Cambria Math"/>
                                </a:rPr>
                                <m:t>𝐮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400" b="1" i="0" smtClean="0">
                              <a:latin typeface="Cambria Math"/>
                              <a:ea typeface="Cambria Math"/>
                            </a:rPr>
                            <m:t>𝐮</m:t>
                          </m:r>
                          <m:r>
                            <a:rPr lang="en-US" sz="1400" b="1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en-US" sz="1400" b="1" i="0" smtClean="0">
                              <a:latin typeface="Cambria Math"/>
                              <a:ea typeface="Cambria Math"/>
                            </a:rPr>
                            <m:t>𝐮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𝜇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b="1" i="0" smtClean="0">
                          <a:latin typeface="Cambria Math"/>
                          <a:ea typeface="Cambria Math"/>
                        </a:rPr>
                        <m:t>𝐮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1400" b="1" i="0" smtClean="0">
                          <a:latin typeface="Cambria Math"/>
                          <a:ea typeface="Cambria Math"/>
                        </a:rPr>
                        <m:t>𝐮</m:t>
                      </m:r>
                    </m:oMath>
                  </m:oMathPara>
                </a14:m>
                <a:endParaRPr lang="en-US" sz="1400" b="1" dirty="0" smtClean="0"/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Subject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𝒢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d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0.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5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d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1" y="1486830"/>
                <a:ext cx="4378169" cy="2403030"/>
              </a:xfrm>
              <a:prstGeom prst="rect">
                <a:avLst/>
              </a:prstGeom>
              <a:blipFill rotWithShape="1">
                <a:blip r:embed="rId10"/>
                <a:stretch>
                  <a:fillRect l="-975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Incompressible </a:t>
            </a:r>
            <a:r>
              <a:rPr lang="en-US" dirty="0" err="1" smtClean="0"/>
              <a:t>Navier</a:t>
            </a:r>
            <a:r>
              <a:rPr lang="en-US" dirty="0" smtClean="0"/>
              <a:t>-Stokes flow topology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0" y="6524119"/>
                <a:ext cx="319674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4</m:t>
                    </m:r>
                    <m:r>
                      <a:rPr lang="en-US" sz="1400" b="0" i="1" dirty="0" smtClean="0">
                        <a:latin typeface="Cambria Math"/>
                      </a:rPr>
                      <m:t>0</m:t>
                    </m:r>
                    <m:r>
                      <a:rPr lang="en-US" sz="140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400" b="0" i="1" dirty="0" smtClean="0">
                        <a:latin typeface="Cambria Math"/>
                        <a:ea typeface="Cambria Math"/>
                      </a:rPr>
                      <m:t>4</m:t>
                    </m:r>
                    <m:r>
                      <a:rPr lang="en-US" sz="14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/>
                  <a:t>quadrilateral linear </a:t>
                </a:r>
                <a:r>
                  <a:rPr lang="en-US" sz="1400" dirty="0" smtClean="0"/>
                  <a:t>elements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24119"/>
                <a:ext cx="3196741" cy="307777"/>
              </a:xfrm>
              <a:prstGeom prst="rect">
                <a:avLst/>
              </a:prstGeom>
              <a:blipFill rotWithShape="1">
                <a:blip r:embed="rId11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3196741" y="6524118"/>
            <a:ext cx="274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Optimized geometry.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81070" y="2084825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81070" y="2313425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13410" y="4972425"/>
                <a:ext cx="6528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105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410" y="4972425"/>
                <a:ext cx="652885" cy="2616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2360" y="6232565"/>
                <a:ext cx="6528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/>
                        </a:rPr>
                        <m:t>𝑝</m:t>
                      </m:r>
                      <m:r>
                        <a:rPr lang="en-US" sz="105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60" y="6232565"/>
                <a:ext cx="652885" cy="2616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5432" r="28181" b="5013"/>
          <a:stretch/>
        </p:blipFill>
        <p:spPr>
          <a:xfrm>
            <a:off x="90049" y="3796605"/>
            <a:ext cx="2971800" cy="30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1" grpId="0"/>
      <p:bldP spid="12" grpId="0"/>
      <p:bldP spid="9" grpId="0"/>
      <p:bldP spid="22" grpId="0"/>
      <p:bldP spid="24" grpId="0" animBg="1"/>
      <p:bldP spid="25" grpId="0" animBg="1"/>
      <p:bldP spid="1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Density optimization methods</a:t>
            </a:r>
            <a:endParaRPr lang="en-US" dirty="0"/>
          </a:p>
        </p:txBody>
      </p:sp>
      <p:pic>
        <p:nvPicPr>
          <p:cNvPr id="9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1510"/>
            <a:ext cx="4114800" cy="2155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7271" y="1201510"/>
            <a:ext cx="455888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Jagged boundaries cause:</a:t>
            </a:r>
          </a:p>
          <a:p>
            <a:pPr marL="463550" lvl="1" indent="-176213">
              <a:buFont typeface="Arial" panose="020B0604020202020204" pitchFamily="34" charset="0"/>
              <a:buChar char="•"/>
            </a:pPr>
            <a:r>
              <a:rPr lang="en-US" sz="1600" dirty="0" smtClean="0"/>
              <a:t>Premature yielding in structural mechanics due to stress singularities (</a:t>
            </a:r>
            <a:r>
              <a:rPr lang="en-US" sz="1600" dirty="0" err="1" smtClean="0"/>
              <a:t>Maute</a:t>
            </a:r>
            <a:r>
              <a:rPr lang="en-US" sz="1600" dirty="0" smtClean="0"/>
              <a:t> et al., 1998).</a:t>
            </a:r>
          </a:p>
          <a:p>
            <a:pPr marL="463550" lvl="1" indent="-176213">
              <a:buFont typeface="Arial" panose="020B0604020202020204" pitchFamily="34" charset="0"/>
              <a:buChar char="•"/>
            </a:pPr>
            <a:r>
              <a:rPr lang="en-US" sz="1600" dirty="0" smtClean="0"/>
              <a:t>Fluid flow penetrating solid material in low Reynolds number flow (</a:t>
            </a:r>
            <a:r>
              <a:rPr lang="en-US" sz="1600" dirty="0" err="1" smtClean="0"/>
              <a:t>Kreissl</a:t>
            </a:r>
            <a:r>
              <a:rPr lang="en-US" sz="1600" dirty="0" smtClean="0"/>
              <a:t> and </a:t>
            </a:r>
            <a:r>
              <a:rPr lang="en-US" sz="1600" dirty="0" err="1" smtClean="0"/>
              <a:t>Maute</a:t>
            </a:r>
            <a:r>
              <a:rPr lang="en-US" sz="1600" dirty="0" smtClean="0"/>
              <a:t>, 2011) .</a:t>
            </a:r>
          </a:p>
          <a:p>
            <a:pPr marL="463550" lvl="1" indent="-176213">
              <a:buFont typeface="Arial" panose="020B0604020202020204" pitchFamily="34" charset="0"/>
              <a:buChar char="•"/>
            </a:pPr>
            <a:r>
              <a:rPr lang="en-US" sz="1600" dirty="0" smtClean="0"/>
              <a:t>Scalar fields diffusing through solid material at low </a:t>
            </a:r>
            <a:r>
              <a:rPr lang="en-US" sz="1600" dirty="0" err="1" smtClean="0"/>
              <a:t>Péclet</a:t>
            </a:r>
            <a:r>
              <a:rPr lang="en-US" sz="1600" dirty="0" smtClean="0"/>
              <a:t> number flow (</a:t>
            </a:r>
            <a:r>
              <a:rPr lang="en-US" sz="1600" dirty="0" err="1" smtClean="0"/>
              <a:t>Makhija</a:t>
            </a:r>
            <a:r>
              <a:rPr lang="en-US" sz="1600" dirty="0" smtClean="0"/>
              <a:t> et al., 2012).</a:t>
            </a:r>
          </a:p>
          <a:p>
            <a:pPr marL="463550" lvl="1" indent="-176213">
              <a:buFont typeface="Arial" panose="020B0604020202020204" pitchFamily="34" charset="0"/>
              <a:buChar char="•"/>
            </a:pPr>
            <a:r>
              <a:rPr lang="en-US" sz="1600" dirty="0" smtClean="0"/>
              <a:t>Especially in </a:t>
            </a:r>
            <a:r>
              <a:rPr lang="en-US" sz="1600" b="1" dirty="0" smtClean="0"/>
              <a:t>nonlinear problems</a:t>
            </a:r>
            <a:r>
              <a:rPr lang="en-US" sz="1600" dirty="0" smtClean="0"/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These problems can be overcome by </a:t>
            </a:r>
            <a:r>
              <a:rPr lang="en-US" sz="1600" b="1" dirty="0" smtClean="0"/>
              <a:t>adaptive </a:t>
            </a:r>
            <a:r>
              <a:rPr lang="en-US" sz="1600" b="1" dirty="0" err="1" smtClean="0"/>
              <a:t>remeshing</a:t>
            </a:r>
            <a:r>
              <a:rPr lang="en-US" sz="1600" dirty="0" smtClean="0"/>
              <a:t>.</a:t>
            </a:r>
          </a:p>
          <a:p>
            <a:pPr marL="463550" lvl="1" indent="-176213">
              <a:buFont typeface="Arial" panose="020B0604020202020204" pitchFamily="34" charset="0"/>
              <a:buChar char="•"/>
            </a:pPr>
            <a:r>
              <a:rPr lang="en-US" sz="1600" dirty="0" smtClean="0"/>
              <a:t>Expensive for three dimensional problems.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dirty="0" smtClean="0"/>
              <a:t>Density methods implemented in most commercial software; apps on iOS.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518051"/>
                <a:ext cx="45720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2713" indent="-112713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Interface between different material domains represented by using intermediate (“grey”) densities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jagged boundaries</a:t>
                </a:r>
                <a:r>
                  <a:rPr lang="en-US" sz="1600" dirty="0" smtClean="0"/>
                  <a:t>.</a:t>
                </a:r>
              </a:p>
              <a:p>
                <a:pPr marL="112713" indent="-112713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Enforcement of boundary conditions at the interface is hindered.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8051"/>
                <a:ext cx="4572000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400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429000"/>
            <a:ext cx="3017520" cy="208905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t="23654" r="50000" b="26731"/>
          <a:stretch/>
        </p:blipFill>
        <p:spPr bwMode="auto">
          <a:xfrm>
            <a:off x="5465115" y="4926795"/>
            <a:ext cx="2743200" cy="18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1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1" t="12884" r="23451" b="52426"/>
          <a:stretch/>
        </p:blipFill>
        <p:spPr bwMode="auto">
          <a:xfrm>
            <a:off x="1805" y="2767975"/>
            <a:ext cx="4572000" cy="162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5"/>
            <a:ext cx="8229600" cy="1143000"/>
          </a:xfrm>
        </p:spPr>
        <p:txBody>
          <a:bodyPr/>
          <a:lstStyle/>
          <a:p>
            <a:r>
              <a:rPr lang="en-US" dirty="0" smtClean="0"/>
              <a:t>Level set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405" y="1137272"/>
                <a:ext cx="45720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Alternative to geometry description of density methods.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Shape </a:t>
                </a:r>
                <a:r>
                  <a:rPr lang="en-US" sz="1400" dirty="0"/>
                  <a:t>boundary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  <a:ea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l-GR" sz="1400" i="1" dirty="0" smtClean="0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r>
                  <a:rPr lang="en-US" sz="1400" dirty="0" smtClean="0"/>
                  <a:t> is a </a:t>
                </a:r>
                <a:r>
                  <a:rPr lang="en-US" sz="1400" dirty="0"/>
                  <a:t>curve or surface </a:t>
                </a:r>
                <a:r>
                  <a:rPr lang="en-US" sz="1400" dirty="0" smtClean="0"/>
                  <a:t>expressed as </a:t>
                </a:r>
                <a:r>
                  <a:rPr lang="en-US" sz="1400" dirty="0"/>
                  <a:t>the zero level set of a higher dimensional implicit </a:t>
                </a:r>
                <a:r>
                  <a:rPr lang="en-US" sz="1400" dirty="0" smtClean="0"/>
                  <a:t>function.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5" y="1137272"/>
                <a:ext cx="4572000" cy="1169551"/>
              </a:xfrm>
              <a:prstGeom prst="rect">
                <a:avLst/>
              </a:prstGeom>
              <a:blipFill rotWithShape="1">
                <a:blip r:embed="rId5"/>
                <a:stretch>
                  <a:fillRect l="-133" t="-1047" b="-4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204533"/>
                  </p:ext>
                </p:extLst>
              </p:nvPr>
            </p:nvGraphicFramePr>
            <p:xfrm>
              <a:off x="50775" y="5825355"/>
              <a:ext cx="4559630" cy="944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4773"/>
                    <a:gridCol w="1431439"/>
                    <a:gridCol w="1683418"/>
                  </a:tblGrid>
                  <a:tr h="1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latin typeface="Cambria Math"/>
                                        <a:ea typeface="Cambria Math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en-US" sz="1400" b="1" i="0" smtClean="0">
                                    <a:latin typeface="Cambria Math"/>
                                    <a:ea typeface="Cambria Math"/>
                                  </a:rPr>
                                  <m:t>𝐱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\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400" b="1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dirty="0" smtClean="0"/>
                            <a:t>inside the region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latin typeface="Cambria Math"/>
                                        <a:ea typeface="Cambria Math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en-US" sz="1400" b="1" i="0" smtClean="0">
                                    <a:latin typeface="Cambria Math"/>
                                    <a:ea typeface="Cambria Math"/>
                                  </a:rPr>
                                  <m:t>𝐱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400" b="1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dirty="0" smtClean="0"/>
                            <a:t>on</a:t>
                          </a:r>
                          <a:r>
                            <a:rPr lang="en-US" sz="1200" b="0" i="0" baseline="0" dirty="0" smtClean="0"/>
                            <a:t> the boundary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smtClean="0">
                                        <a:latin typeface="Cambria Math"/>
                                        <a:ea typeface="Cambria Math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en-US" sz="1400" b="1" i="0" smtClean="0">
                                    <a:latin typeface="Cambria Math"/>
                                    <a:ea typeface="Cambria Math"/>
                                  </a:rPr>
                                  <m:t>𝐱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𝐷</m:t>
                                </m:r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400" b="1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dirty="0" smtClean="0"/>
                            <a:t>outside the region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204533"/>
                  </p:ext>
                </p:extLst>
              </p:nvPr>
            </p:nvGraphicFramePr>
            <p:xfrm>
              <a:off x="50775" y="5825355"/>
              <a:ext cx="4559630" cy="9448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4773"/>
                    <a:gridCol w="1431439"/>
                    <a:gridCol w="1683418"/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t="-2000" r="-216034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51" t="-2000" r="-117872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dirty="0" smtClean="0"/>
                            <a:t>inside the region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t="-102000" r="-216034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51" t="-102000" r="-11787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dirty="0" smtClean="0"/>
                            <a:t>on</a:t>
                          </a:r>
                          <a:r>
                            <a:rPr lang="en-US" sz="1200" b="0" i="0" baseline="0" dirty="0" smtClean="0"/>
                            <a:t> the boundary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t="-183636" r="-216034" b="-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851" t="-183636" r="-117872" b="-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dirty="0" smtClean="0"/>
                            <a:t>outside the region</a:t>
                          </a:r>
                          <a:endParaRPr lang="en-US" sz="1200" b="0" i="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1" t="5626" r="10803" b="6099"/>
          <a:stretch/>
        </p:blipFill>
        <p:spPr>
          <a:xfrm>
            <a:off x="6845629" y="4891910"/>
            <a:ext cx="2286000" cy="19516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29" y="1396896"/>
            <a:ext cx="2286000" cy="1714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5637" r="11000" b="6089"/>
          <a:stretch/>
        </p:blipFill>
        <p:spPr>
          <a:xfrm>
            <a:off x="6845629" y="3083355"/>
            <a:ext cx="2286000" cy="19516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1" t="5637" r="10803" b="6089"/>
          <a:stretch/>
        </p:blipFill>
        <p:spPr>
          <a:xfrm>
            <a:off x="6845629" y="1278319"/>
            <a:ext cx="2286000" cy="1951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8405" y="4542745"/>
                <a:ext cx="45720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Smooth changes in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sz="14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1400" dirty="0" smtClean="0"/>
                  <a:t> leads to changes in topology:</a:t>
                </a:r>
              </a:p>
              <a:p>
                <a:pPr marL="463550" lvl="1" indent="-176213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Form holes.</a:t>
                </a:r>
              </a:p>
              <a:p>
                <a:pPr marL="463550" lvl="1" indent="-176213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Split into multiple pieces.</a:t>
                </a:r>
              </a:p>
              <a:p>
                <a:pPr marL="463550" lvl="1" indent="-176213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Merge with other level set functions.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5" y="4542745"/>
                <a:ext cx="4572000" cy="1169551"/>
              </a:xfrm>
              <a:prstGeom prst="rect">
                <a:avLst/>
              </a:prstGeom>
              <a:blipFill rotWithShape="1">
                <a:blip r:embed="rId12"/>
                <a:stretch>
                  <a:fillRect l="-133" t="-521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37775" y="2306823"/>
            <a:ext cx="4180605" cy="697892"/>
            <a:chOff x="237775" y="2306823"/>
            <a:chExt cx="4180605" cy="697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37775" y="2306823"/>
                  <a:ext cx="4180605" cy="46115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d>
                          <m:dPr>
                            <m:ctrlPr>
                              <a:rPr lang="en-US" sz="120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1200" b="1" i="0" smtClean="0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</m:d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−15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75" y="2306823"/>
                  <a:ext cx="4180605" cy="46115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3343040" y="2776115"/>
              <a:ext cx="0" cy="2286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495190" y="3201932"/>
            <a:ext cx="2350439" cy="1714500"/>
            <a:chOff x="4495190" y="3582620"/>
            <a:chExt cx="2350439" cy="17145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29" y="3582620"/>
              <a:ext cx="2286000" cy="17145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591202" y="5132545"/>
              <a:ext cx="2169884" cy="164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95190" y="3655827"/>
              <a:ext cx="192025" cy="1504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51245" y="5005008"/>
            <a:ext cx="2394384" cy="1725455"/>
            <a:chOff x="4463616" y="5132545"/>
            <a:chExt cx="2394384" cy="17254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132545"/>
              <a:ext cx="2286000" cy="17145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617687" y="6693425"/>
              <a:ext cx="2169884" cy="164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63616" y="5281480"/>
              <a:ext cx="192025" cy="1504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714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Geometry representation comparison:</a:t>
            </a:r>
            <a:br>
              <a:rPr lang="en-US" dirty="0" smtClean="0"/>
            </a:br>
            <a:r>
              <a:rPr lang="en-US" dirty="0" smtClean="0"/>
              <a:t> density and level set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50" y="2334400"/>
            <a:ext cx="3429000" cy="17961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17230" y="1485063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Design variables,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/>
                      </a:rPr>
                      <m:t>𝐬</m:t>
                    </m:r>
                    <m:d>
                      <m:d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 smtClean="0"/>
                  <a:t>, are associated with nodes in these examples.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30" y="1485063"/>
                <a:ext cx="9144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0" y="4235505"/>
                <a:ext cx="2766965" cy="2010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𝐬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𝐸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𝐸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177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0" smtClean="0"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 b="1" i="0" smtClean="0"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 smtClean="0"/>
              </a:p>
              <a:p>
                <a:pPr marL="177800"/>
                <a:endParaRPr lang="en-US" sz="1100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Prevents formation of features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sz="1400" dirty="0" smtClean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At cost of intermediate (“grey”) densities.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5505"/>
                <a:ext cx="2766965" cy="2010872"/>
              </a:xfrm>
              <a:prstGeom prst="rect">
                <a:avLst/>
              </a:prstGeom>
              <a:blipFill rotWithShape="1">
                <a:blip r:embed="rId5"/>
                <a:stretch>
                  <a:fillRect l="-220" r="-220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76301" y="2309992"/>
                <a:ext cx="2419514" cy="190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  <a:ea typeface="Cambria Math"/>
                        </a:rPr>
                        <m:t>𝜙</m:t>
                      </m:r>
                      <m:d>
                        <m: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𝐬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0,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0" smtClean="0">
                                              <a:latin typeface="Cambria Math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1400" b="1" i="0" smtClean="0">
                                          <a:latin typeface="Cambria Math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endParaRPr lang="en-US" sz="1100" dirty="0" smtClean="0"/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Does not provide a minimum feature size control.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01" y="2309992"/>
                <a:ext cx="2419514" cy="1900905"/>
              </a:xfrm>
              <a:prstGeom prst="rect">
                <a:avLst/>
              </a:prstGeom>
              <a:blipFill rotWithShape="1">
                <a:blip r:embed="rId6"/>
                <a:stretch>
                  <a:fillRect l="-252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2766964" y="5973609"/>
            <a:ext cx="3840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660"/>
            <a:ext cx="3429000" cy="1796142"/>
          </a:xfrm>
        </p:spPr>
      </p:pic>
      <p:sp>
        <p:nvSpPr>
          <p:cNvPr id="57" name="Rectangle 56"/>
          <p:cNvSpPr/>
          <p:nvPr/>
        </p:nvSpPr>
        <p:spPr>
          <a:xfrm>
            <a:off x="0" y="2008015"/>
            <a:ext cx="3603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Density method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51015" y="3562099"/>
            <a:ext cx="1" cy="24115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610955" y="2008015"/>
            <a:ext cx="5533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Level set method</a:t>
            </a:r>
            <a:endParaRPr lang="en-US" b="1" dirty="0"/>
          </a:p>
        </p:txBody>
      </p:sp>
      <p:pic>
        <p:nvPicPr>
          <p:cNvPr id="62" name="Content Placeholder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50" y="4279243"/>
            <a:ext cx="3657600" cy="1914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069795" y="5236701"/>
                <a:ext cx="2843775" cy="1408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sz="1400" b="1" i="0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𝚪</m:t>
                        </m:r>
                      </m:e>
                      <m:sub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𝝓</m:t>
                        </m:r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400" dirty="0" smtClean="0"/>
                  <a:t> divides the fixed </a:t>
                </a:r>
                <a:r>
                  <a:rPr lang="en-US" sz="1400" dirty="0"/>
                  <a:t>mesh grid into </a:t>
                </a:r>
                <a:r>
                  <a:rPr lang="en-US" sz="1400" dirty="0" smtClean="0"/>
                  <a:t>different </a:t>
                </a:r>
                <a:r>
                  <a:rPr lang="en-US" sz="1400" dirty="0"/>
                  <a:t>phase </a:t>
                </a:r>
                <a:r>
                  <a:rPr lang="en-US" sz="1400" dirty="0" smtClean="0"/>
                  <a:t>regions: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l-GR" sz="1400" b="1" i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𝛀</m:t>
                        </m:r>
                      </m:e>
                      <m:sup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p>
                    </m:sSup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l-GR" sz="1400" b="1" i="0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𝛀</m:t>
                        </m:r>
                      </m:e>
                      <m:sup>
                        <m:r>
                          <a:rPr lang="en-US" sz="1400" b="1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𝑩</m:t>
                        </m:r>
                      </m:sup>
                    </m:sSup>
                  </m:oMath>
                </a14:m>
                <a:r>
                  <a:rPr lang="en-US" sz="1400" dirty="0" smtClean="0"/>
                  <a:t>.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Each phase represents a different material, i.e. </a:t>
                </a:r>
                <a:r>
                  <a:rPr lang="en-US" sz="1400" b="1" dirty="0" smtClean="0">
                    <a:solidFill>
                      <a:schemeClr val="tx2"/>
                    </a:solidFill>
                  </a:rPr>
                  <a:t>solid</a:t>
                </a:r>
                <a:r>
                  <a:rPr lang="en-US" sz="14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1400" dirty="0" smtClean="0"/>
                  <a:t>and </a:t>
                </a:r>
                <a:r>
                  <a:rPr lang="en-US" sz="1400" b="1" dirty="0" smtClean="0">
                    <a:solidFill>
                      <a:srgbClr val="FF0000"/>
                    </a:solidFill>
                  </a:rPr>
                  <a:t>void</a:t>
                </a:r>
                <a:r>
                  <a:rPr lang="en-US" sz="1400" dirty="0" smtClean="0"/>
                  <a:t>.</a:t>
                </a: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795" y="5236701"/>
                <a:ext cx="2843775" cy="1408527"/>
              </a:xfrm>
              <a:prstGeom prst="rect">
                <a:avLst/>
              </a:prstGeom>
              <a:blipFill rotWithShape="1">
                <a:blip r:embed="rId9"/>
                <a:stretch>
                  <a:fillRect l="-429" t="-433" r="-1288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419850" y="5707456"/>
                <a:ext cx="1967780" cy="973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l-GR" sz="1400" b="1" i="0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𝚪</m:t>
                        </m:r>
                      </m:e>
                      <m:sub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𝝓</m:t>
                        </m:r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1400" b="1" i="1" dirty="0" smtClea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sub>
                    </m:sSub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400" dirty="0" smtClean="0"/>
                  <a:t> represents the </a:t>
                </a:r>
                <a:r>
                  <a:rPr lang="en-US" sz="1400" b="1" dirty="0" smtClean="0">
                    <a:solidFill>
                      <a:srgbClr val="00B050"/>
                    </a:solidFill>
                  </a:rPr>
                  <a:t>zero level set </a:t>
                </a:r>
                <a:r>
                  <a:rPr lang="en-US" sz="1400" b="1" dirty="0" err="1">
                    <a:solidFill>
                      <a:srgbClr val="00B050"/>
                    </a:solidFill>
                  </a:rPr>
                  <a:t>isolevel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dirty="0"/>
                  <a:t>of the level set </a:t>
                </a:r>
                <a:r>
                  <a:rPr lang="en-US" sz="1400" dirty="0" smtClean="0"/>
                  <a:t>function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𝜙</m:t>
                    </m:r>
                    <m:d>
                      <m:dPr>
                        <m:ctrlPr>
                          <a:rPr lang="en-US" sz="14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1" i="0" smtClean="0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1400" dirty="0" smtClean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50" y="5707456"/>
                <a:ext cx="1967780" cy="973408"/>
              </a:xfrm>
              <a:prstGeom prst="rect">
                <a:avLst/>
              </a:prstGeom>
              <a:blipFill rotWithShape="1">
                <a:blip r:embed="rId10"/>
                <a:stretch>
                  <a:fillRect l="-619" t="-62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2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57" grpId="0"/>
      <p:bldP spid="61" grpId="0"/>
      <p:bldP spid="63" grpId="0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 Sans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</TotalTime>
  <Words>5523</Words>
  <Application>Microsoft Office PowerPoint</Application>
  <PresentationFormat>On-screen Show (4:3)</PresentationFormat>
  <Paragraphs>662</Paragraphs>
  <Slides>52</Slides>
  <Notes>24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Topology Optimization using the Level Set and Extended Finite Element Methods</vt:lpstr>
      <vt:lpstr>introduction</vt:lpstr>
      <vt:lpstr>Topology optimization</vt:lpstr>
      <vt:lpstr>Topology optimization</vt:lpstr>
      <vt:lpstr>Structural topology optimization</vt:lpstr>
      <vt:lpstr>Incompressible Navier-Stokes flow topology optimization</vt:lpstr>
      <vt:lpstr>Density optimization methods</vt:lpstr>
      <vt:lpstr>Level set method</vt:lpstr>
      <vt:lpstr>Geometry representation comparison:  density and level set</vt:lpstr>
      <vt:lpstr>PowerPoint Presentation</vt:lpstr>
      <vt:lpstr>Material representation: eXtended Finite Element Method</vt:lpstr>
      <vt:lpstr>The LSM-XFEM framework</vt:lpstr>
      <vt:lpstr>Overview</vt:lpstr>
      <vt:lpstr>Goals and hypotheses</vt:lpstr>
      <vt:lpstr>Goals and objectives</vt:lpstr>
      <vt:lpstr>Goals and objectives</vt:lpstr>
      <vt:lpstr>Case study I</vt:lpstr>
      <vt:lpstr>Goals and objectives</vt:lpstr>
      <vt:lpstr>Issue: XFEM implementation in three dimensions</vt:lpstr>
      <vt:lpstr>Approach: generalized enrichment strategy for 3D XFEM</vt:lpstr>
      <vt:lpstr>Issue: generalized description of discontinuities</vt:lpstr>
      <vt:lpstr>Issue: Ill-conditioned analysis problems</vt:lpstr>
      <vt:lpstr>Issue: Ensure continuity of solution at phase boundary Γ_(ϕ=0)</vt:lpstr>
      <vt:lpstr>Issue: Controlling the shape of the level set function</vt:lpstr>
      <vt:lpstr>Issue: Emergence of numerical geometrical artifacts</vt:lpstr>
      <vt:lpstr>Convergence rate / feature size control</vt:lpstr>
      <vt:lpstr>SIMP and XFEM comparison: Mesh convergence </vt:lpstr>
      <vt:lpstr>Smoothing filter / feature size control</vt:lpstr>
      <vt:lpstr>Initial design / feature size control</vt:lpstr>
      <vt:lpstr>Two-phase problem / manufacturing</vt:lpstr>
      <vt:lpstr>Case Study II</vt:lpstr>
      <vt:lpstr>Goals and objectives</vt:lpstr>
      <vt:lpstr>Pipebend and diffuser</vt:lpstr>
      <vt:lpstr>Pipebend and diffuser</vt:lpstr>
      <vt:lpstr>Approach:  Face-oriented ghost-penalty</vt:lpstr>
      <vt:lpstr>Micromixer</vt:lpstr>
      <vt:lpstr>Case Study III</vt:lpstr>
      <vt:lpstr>Goals and objectives</vt:lpstr>
      <vt:lpstr>How do we measure n?</vt:lpstr>
      <vt:lpstr>Preliminary results</vt:lpstr>
      <vt:lpstr>Case Study IV</vt:lpstr>
      <vt:lpstr>Atomic Layer Deposition</vt:lpstr>
      <vt:lpstr>Atomic Layer Deposition</vt:lpstr>
      <vt:lpstr>Conclusions</vt:lpstr>
      <vt:lpstr>Conclusions</vt:lpstr>
      <vt:lpstr>Is it generic?</vt:lpstr>
      <vt:lpstr>Is it efficient?</vt:lpstr>
      <vt:lpstr>Is it robust?</vt:lpstr>
      <vt:lpstr>Is it robust?</vt:lpstr>
      <vt:lpstr>Timeline</vt:lpstr>
      <vt:lpstr>Bibliography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Hernan</dc:creator>
  <cp:lastModifiedBy>Hernan</cp:lastModifiedBy>
  <cp:revision>270</cp:revision>
  <dcterms:created xsi:type="dcterms:W3CDTF">2015-01-03T17:43:10Z</dcterms:created>
  <dcterms:modified xsi:type="dcterms:W3CDTF">2015-01-08T03:58:32Z</dcterms:modified>
</cp:coreProperties>
</file>